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57" r:id="rId6"/>
    <p:sldId id="299" r:id="rId7"/>
    <p:sldId id="260" r:id="rId8"/>
    <p:sldId id="274" r:id="rId9"/>
    <p:sldId id="290" r:id="rId10"/>
    <p:sldId id="300" r:id="rId11"/>
    <p:sldId id="295" r:id="rId12"/>
    <p:sldId id="298" r:id="rId13"/>
    <p:sldId id="297" r:id="rId14"/>
    <p:sldId id="296" r:id="rId15"/>
    <p:sldId id="301" r:id="rId16"/>
    <p:sldId id="266"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99"/>
            <p14:sldId id="260"/>
            <p14:sldId id="274"/>
            <p14:sldId id="290"/>
            <p14:sldId id="300"/>
            <p14:sldId id="295"/>
            <p14:sldId id="298"/>
            <p14:sldId id="297"/>
            <p14:sldId id="296"/>
            <p14:sldId id="301"/>
            <p14:sldId id="266"/>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9BB9C-EC86-406E-B770-E7393BE74BC2}" v="2" dt="2026-01-20T08:46:22.933"/>
    <p1510:client id="{6F9D9D27-3E29-4E8F-BE4B-2B62B431775F}" v="2" dt="2026-01-20T23:52:39.214"/>
    <p1510:client id="{86F18599-3D1B-4DAE-B5F5-5E86BB32EF65}" v="29" dt="2026-01-21T00:44:33.488"/>
    <p1510:client id="{8963542A-7528-4698-BA15-FC2EC62F0721}" v="4" dt="2026-01-20T08:23:46.663"/>
    <p1510:client id="{AD27DFF5-7C8D-42EE-A27C-4A98357F9D0A}" v="21" dt="2026-01-20T06:48:35.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65" autoAdjust="0"/>
    <p:restoredTop sz="60478" autoAdjust="0"/>
  </p:normalViewPr>
  <p:slideViewPr>
    <p:cSldViewPr snapToGrid="0">
      <p:cViewPr varScale="1">
        <p:scale>
          <a:sx n="74" d="100"/>
          <a:sy n="74" d="100"/>
        </p:scale>
        <p:origin x="291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栁原 魁人_長野" userId="892f67d1-2528-4801-9855-66712438b97f" providerId="ADAL" clId="{F0789076-DC05-45F7-B7CB-27EA783E41BD}"/>
    <pc:docChg chg="undo custSel modSld sldOrd">
      <pc:chgData name="栁原 魁人_長野" userId="892f67d1-2528-4801-9855-66712438b97f" providerId="ADAL" clId="{F0789076-DC05-45F7-B7CB-27EA783E41BD}" dt="2026-01-21T00:49:10.030" v="187" actId="20577"/>
      <pc:docMkLst>
        <pc:docMk/>
      </pc:docMkLst>
      <pc:sldChg chg="modSp mod">
        <pc:chgData name="栁原 魁人_長野" userId="892f67d1-2528-4801-9855-66712438b97f" providerId="ADAL" clId="{F0789076-DC05-45F7-B7CB-27EA783E41BD}" dt="2026-01-21T00:22:31.093" v="115" actId="1076"/>
        <pc:sldMkLst>
          <pc:docMk/>
          <pc:sldMk cId="734463995" sldId="257"/>
        </pc:sldMkLst>
        <pc:spChg chg="mod">
          <ac:chgData name="栁原 魁人_長野" userId="892f67d1-2528-4801-9855-66712438b97f" providerId="ADAL" clId="{F0789076-DC05-45F7-B7CB-27EA783E41BD}" dt="2026-01-21T00:01:23.342" v="114"/>
          <ac:spMkLst>
            <pc:docMk/>
            <pc:sldMk cId="734463995" sldId="257"/>
            <ac:spMk id="3" creationId="{293ED7EF-2D3A-4508-A86E-ECCCA1305A64}"/>
          </ac:spMkLst>
        </pc:spChg>
        <pc:spChg chg="mod">
          <ac:chgData name="栁原 魁人_長野" userId="892f67d1-2528-4801-9855-66712438b97f" providerId="ADAL" clId="{F0789076-DC05-45F7-B7CB-27EA783E41BD}" dt="2026-01-21T00:22:31.093" v="115" actId="1076"/>
          <ac:spMkLst>
            <pc:docMk/>
            <pc:sldMk cId="734463995" sldId="257"/>
            <ac:spMk id="7" creationId="{FF47969D-405F-8FAB-AA80-06CF86BC6C64}"/>
          </ac:spMkLst>
        </pc:spChg>
        <pc:picChg chg="mod">
          <ac:chgData name="栁原 魁人_長野" userId="892f67d1-2528-4801-9855-66712438b97f" providerId="ADAL" clId="{F0789076-DC05-45F7-B7CB-27EA783E41BD}" dt="2026-01-20T14:27:42.163" v="30" actId="1076"/>
          <ac:picMkLst>
            <pc:docMk/>
            <pc:sldMk cId="734463995" sldId="257"/>
            <ac:picMk id="15" creationId="{46AC7350-25D3-6F56-D90F-FF807FEF502A}"/>
          </ac:picMkLst>
        </pc:picChg>
      </pc:sldChg>
      <pc:sldChg chg="modSp mod">
        <pc:chgData name="栁原 魁人_長野" userId="892f67d1-2528-4801-9855-66712438b97f" providerId="ADAL" clId="{F0789076-DC05-45F7-B7CB-27EA783E41BD}" dt="2026-01-21T00:23:59.333" v="116" actId="1076"/>
        <pc:sldMkLst>
          <pc:docMk/>
          <pc:sldMk cId="2612903437" sldId="260"/>
        </pc:sldMkLst>
        <pc:spChg chg="mod">
          <ac:chgData name="栁原 魁人_長野" userId="892f67d1-2528-4801-9855-66712438b97f" providerId="ADAL" clId="{F0789076-DC05-45F7-B7CB-27EA783E41BD}" dt="2026-01-20T14:31:01.571" v="94"/>
          <ac:spMkLst>
            <pc:docMk/>
            <pc:sldMk cId="2612903437" sldId="260"/>
            <ac:spMk id="3" creationId="{7FA4065B-7759-DE8D-CBE5-246C1F8F0E8A}"/>
          </ac:spMkLst>
        </pc:spChg>
        <pc:spChg chg="mod">
          <ac:chgData name="栁原 魁人_長野" userId="892f67d1-2528-4801-9855-66712438b97f" providerId="ADAL" clId="{F0789076-DC05-45F7-B7CB-27EA783E41BD}" dt="2026-01-21T00:23:59.333" v="116" actId="1076"/>
          <ac:spMkLst>
            <pc:docMk/>
            <pc:sldMk cId="2612903437" sldId="260"/>
            <ac:spMk id="6" creationId="{B2856D1F-87BF-81AA-1AD9-33F86BE0872A}"/>
          </ac:spMkLst>
        </pc:spChg>
        <pc:spChg chg="mod">
          <ac:chgData name="栁原 魁人_長野" userId="892f67d1-2528-4801-9855-66712438b97f" providerId="ADAL" clId="{F0789076-DC05-45F7-B7CB-27EA783E41BD}" dt="2026-01-21T00:23:59.333" v="116" actId="1076"/>
          <ac:spMkLst>
            <pc:docMk/>
            <pc:sldMk cId="2612903437" sldId="260"/>
            <ac:spMk id="7" creationId="{5A1DDA5B-BFFB-39B5-D842-BA608F963803}"/>
          </ac:spMkLst>
        </pc:spChg>
        <pc:spChg chg="mod">
          <ac:chgData name="栁原 魁人_長野" userId="892f67d1-2528-4801-9855-66712438b97f" providerId="ADAL" clId="{F0789076-DC05-45F7-B7CB-27EA783E41BD}" dt="2026-01-21T00:23:59.333" v="116" actId="1076"/>
          <ac:spMkLst>
            <pc:docMk/>
            <pc:sldMk cId="2612903437" sldId="260"/>
            <ac:spMk id="9" creationId="{482AC437-053B-EBB6-FAD3-E34844022EA3}"/>
          </ac:spMkLst>
        </pc:spChg>
        <pc:spChg chg="mod">
          <ac:chgData name="栁原 魁人_長野" userId="892f67d1-2528-4801-9855-66712438b97f" providerId="ADAL" clId="{F0789076-DC05-45F7-B7CB-27EA783E41BD}" dt="2026-01-21T00:23:59.333" v="116" actId="1076"/>
          <ac:spMkLst>
            <pc:docMk/>
            <pc:sldMk cId="2612903437" sldId="260"/>
            <ac:spMk id="10" creationId="{881CB499-9FB4-4295-9E76-EA4363094555}"/>
          </ac:spMkLst>
        </pc:spChg>
        <pc:spChg chg="mod">
          <ac:chgData name="栁原 魁人_長野" userId="892f67d1-2528-4801-9855-66712438b97f" providerId="ADAL" clId="{F0789076-DC05-45F7-B7CB-27EA783E41BD}" dt="2026-01-21T00:23:59.333" v="116" actId="1076"/>
          <ac:spMkLst>
            <pc:docMk/>
            <pc:sldMk cId="2612903437" sldId="260"/>
            <ac:spMk id="23" creationId="{841E2FCF-5426-FD13-C556-88508E985F4B}"/>
          </ac:spMkLst>
        </pc:spChg>
        <pc:cxnChg chg="mod">
          <ac:chgData name="栁原 魁人_長野" userId="892f67d1-2528-4801-9855-66712438b97f" providerId="ADAL" clId="{F0789076-DC05-45F7-B7CB-27EA783E41BD}" dt="2026-01-21T00:23:59.333" v="116" actId="1076"/>
          <ac:cxnSpMkLst>
            <pc:docMk/>
            <pc:sldMk cId="2612903437" sldId="260"/>
            <ac:cxnSpMk id="13" creationId="{9180D8FB-648F-A4A0-05F9-499B8A83FC07}"/>
          </ac:cxnSpMkLst>
        </pc:cxnChg>
        <pc:cxnChg chg="mod">
          <ac:chgData name="栁原 魁人_長野" userId="892f67d1-2528-4801-9855-66712438b97f" providerId="ADAL" clId="{F0789076-DC05-45F7-B7CB-27EA783E41BD}" dt="2026-01-21T00:23:59.333" v="116" actId="1076"/>
          <ac:cxnSpMkLst>
            <pc:docMk/>
            <pc:sldMk cId="2612903437" sldId="260"/>
            <ac:cxnSpMk id="15" creationId="{A1AC79FF-511C-9271-A5D3-2902237C1E7D}"/>
          </ac:cxnSpMkLst>
        </pc:cxnChg>
        <pc:cxnChg chg="mod">
          <ac:chgData name="栁原 魁人_長野" userId="892f67d1-2528-4801-9855-66712438b97f" providerId="ADAL" clId="{F0789076-DC05-45F7-B7CB-27EA783E41BD}" dt="2026-01-21T00:23:59.333" v="116" actId="1076"/>
          <ac:cxnSpMkLst>
            <pc:docMk/>
            <pc:sldMk cId="2612903437" sldId="260"/>
            <ac:cxnSpMk id="17" creationId="{C55D5A45-22F6-076B-F951-8EB8C732F2DE}"/>
          </ac:cxnSpMkLst>
        </pc:cxnChg>
        <pc:cxnChg chg="mod">
          <ac:chgData name="栁原 魁人_長野" userId="892f67d1-2528-4801-9855-66712438b97f" providerId="ADAL" clId="{F0789076-DC05-45F7-B7CB-27EA783E41BD}" dt="2026-01-21T00:23:59.333" v="116" actId="1076"/>
          <ac:cxnSpMkLst>
            <pc:docMk/>
            <pc:sldMk cId="2612903437" sldId="260"/>
            <ac:cxnSpMk id="21" creationId="{229CBCFB-299D-FED2-BCD3-096848E09684}"/>
          </ac:cxnSpMkLst>
        </pc:cxnChg>
      </pc:sldChg>
      <pc:sldChg chg="modSp mod">
        <pc:chgData name="栁原 魁人_長野" userId="892f67d1-2528-4801-9855-66712438b97f" providerId="ADAL" clId="{F0789076-DC05-45F7-B7CB-27EA783E41BD}" dt="2026-01-21T00:49:10.030" v="187" actId="20577"/>
        <pc:sldMkLst>
          <pc:docMk/>
          <pc:sldMk cId="1365090923" sldId="266"/>
        </pc:sldMkLst>
        <pc:spChg chg="mod">
          <ac:chgData name="栁原 魁人_長野" userId="892f67d1-2528-4801-9855-66712438b97f" providerId="ADAL" clId="{F0789076-DC05-45F7-B7CB-27EA783E41BD}" dt="2026-01-21T00:49:10.030" v="187" actId="20577"/>
          <ac:spMkLst>
            <pc:docMk/>
            <pc:sldMk cId="1365090923" sldId="266"/>
            <ac:spMk id="3" creationId="{30714B62-E7BD-C4AE-D609-D3A6EDF2DC15}"/>
          </ac:spMkLst>
        </pc:spChg>
      </pc:sldChg>
      <pc:sldChg chg="ord">
        <pc:chgData name="栁原 魁人_長野" userId="892f67d1-2528-4801-9855-66712438b97f" providerId="ADAL" clId="{F0789076-DC05-45F7-B7CB-27EA783E41BD}" dt="2026-01-21T00:26:36.542" v="118"/>
        <pc:sldMkLst>
          <pc:docMk/>
          <pc:sldMk cId="215497589" sldId="274"/>
        </pc:sldMkLst>
      </pc:sldChg>
      <pc:sldChg chg="modSp mod">
        <pc:chgData name="栁原 魁人_長野" userId="892f67d1-2528-4801-9855-66712438b97f" providerId="ADAL" clId="{F0789076-DC05-45F7-B7CB-27EA783E41BD}" dt="2026-01-21T00:28:17.504" v="164"/>
        <pc:sldMkLst>
          <pc:docMk/>
          <pc:sldMk cId="1232759536" sldId="290"/>
        </pc:sldMkLst>
        <pc:spChg chg="mod">
          <ac:chgData name="栁原 魁人_長野" userId="892f67d1-2528-4801-9855-66712438b97f" providerId="ADAL" clId="{F0789076-DC05-45F7-B7CB-27EA783E41BD}" dt="2026-01-21T00:28:17.504" v="164"/>
          <ac:spMkLst>
            <pc:docMk/>
            <pc:sldMk cId="1232759536" sldId="290"/>
            <ac:spMk id="63" creationId="{EF117686-EC68-61D1-B18E-14FA4AE7C09C}"/>
          </ac:spMkLst>
        </pc:spChg>
        <pc:spChg chg="mod">
          <ac:chgData name="栁原 魁人_長野" userId="892f67d1-2528-4801-9855-66712438b97f" providerId="ADAL" clId="{F0789076-DC05-45F7-B7CB-27EA783E41BD}" dt="2026-01-21T00:28:16.973" v="162" actId="1076"/>
          <ac:spMkLst>
            <pc:docMk/>
            <pc:sldMk cId="1232759536" sldId="290"/>
            <ac:spMk id="64" creationId="{4D530A20-0E37-72AA-F46C-6D32EE6C5A74}"/>
          </ac:spMkLst>
        </pc:spChg>
      </pc:sldChg>
      <pc:sldChg chg="modSp mod">
        <pc:chgData name="栁原 魁人_長野" userId="892f67d1-2528-4801-9855-66712438b97f" providerId="ADAL" clId="{F0789076-DC05-45F7-B7CB-27EA783E41BD}" dt="2026-01-21T00:44:53.505" v="181" actId="1076"/>
        <pc:sldMkLst>
          <pc:docMk/>
          <pc:sldMk cId="313210001" sldId="298"/>
        </pc:sldMkLst>
        <pc:spChg chg="mod">
          <ac:chgData name="栁原 魁人_長野" userId="892f67d1-2528-4801-9855-66712438b97f" providerId="ADAL" clId="{F0789076-DC05-45F7-B7CB-27EA783E41BD}" dt="2026-01-21T00:44:53.505" v="181" actId="1076"/>
          <ac:spMkLst>
            <pc:docMk/>
            <pc:sldMk cId="313210001" sldId="298"/>
            <ac:spMk id="4" creationId="{D6B92CF5-FF52-7313-9ECF-78B531F2EB8F}"/>
          </ac:spMkLst>
        </pc:spChg>
      </pc:sldChg>
    </pc:docChg>
  </pc:docChgLst>
  <pc:docChgLst>
    <pc:chgData name="栁原 魁人_長野" userId="S::21239@nagano.kosen-ac.jp::892f67d1-2528-4801-9855-66712438b97f" providerId="AD" clId="Web-{29E9BB9C-EC86-406E-B770-E7393BE74BC2}"/>
    <pc:docChg chg="modSld">
      <pc:chgData name="栁原 魁人_長野" userId="S::21239@nagano.kosen-ac.jp::892f67d1-2528-4801-9855-66712438b97f" providerId="AD" clId="Web-{29E9BB9C-EC86-406E-B770-E7393BE74BC2}" dt="2026-01-20T08:46:22.933" v="1"/>
      <pc:docMkLst>
        <pc:docMk/>
      </pc:docMkLst>
      <pc:sldChg chg="addSp delSp modSp addAnim delAnim">
        <pc:chgData name="栁原 魁人_長野" userId="S::21239@nagano.kosen-ac.jp::892f67d1-2528-4801-9855-66712438b97f" providerId="AD" clId="Web-{29E9BB9C-EC86-406E-B770-E7393BE74BC2}" dt="2026-01-20T08:46:22.933" v="1"/>
        <pc:sldMkLst>
          <pc:docMk/>
          <pc:sldMk cId="3271431459" sldId="256"/>
        </pc:sldMkLst>
        <pc:picChg chg="add del mod">
          <ac:chgData name="栁原 魁人_長野" userId="S::21239@nagano.kosen-ac.jp::892f67d1-2528-4801-9855-66712438b97f" providerId="AD" clId="Web-{29E9BB9C-EC86-406E-B770-E7393BE74BC2}" dt="2026-01-20T08:46:22.933" v="1"/>
          <ac:picMkLst>
            <pc:docMk/>
            <pc:sldMk cId="3271431459" sldId="256"/>
            <ac:picMk id="3" creationId="{8B3F1139-28EF-A23E-5162-261FB979B738}"/>
          </ac:picMkLst>
        </pc:picChg>
      </pc:sldChg>
    </pc:docChg>
  </pc:docChgLst>
  <pc:docChgLst>
    <pc:chgData name="栁原 魁人_長野" userId="S::21239@nagano.kosen-ac.jp::892f67d1-2528-4801-9855-66712438b97f" providerId="AD" clId="Web-{AD27DFF5-7C8D-42EE-A27C-4A98357F9D0A}"/>
    <pc:docChg chg="delSld modSection">
      <pc:chgData name="栁原 魁人_長野" userId="S::21239@nagano.kosen-ac.jp::892f67d1-2528-4801-9855-66712438b97f" providerId="AD" clId="Web-{AD27DFF5-7C8D-42EE-A27C-4A98357F9D0A}" dt="2026-01-20T06:48:35.686" v="20"/>
      <pc:docMkLst>
        <pc:docMk/>
      </pc:docMkLst>
      <pc:sldChg chg="del">
        <pc:chgData name="栁原 魁人_長野" userId="S::21239@nagano.kosen-ac.jp::892f67d1-2528-4801-9855-66712438b97f" providerId="AD" clId="Web-{AD27DFF5-7C8D-42EE-A27C-4A98357F9D0A}" dt="2026-01-20T06:48:32.921" v="0"/>
        <pc:sldMkLst>
          <pc:docMk/>
          <pc:sldMk cId="970188803" sldId="261"/>
        </pc:sldMkLst>
      </pc:sldChg>
      <pc:sldChg chg="del">
        <pc:chgData name="栁原 魁人_長野" userId="S::21239@nagano.kosen-ac.jp::892f67d1-2528-4801-9855-66712438b97f" providerId="AD" clId="Web-{AD27DFF5-7C8D-42EE-A27C-4A98357F9D0A}" dt="2026-01-20T06:48:33.436" v="8"/>
        <pc:sldMkLst>
          <pc:docMk/>
          <pc:sldMk cId="3182451539" sldId="262"/>
        </pc:sldMkLst>
      </pc:sldChg>
      <pc:sldChg chg="del">
        <pc:chgData name="栁原 魁人_長野" userId="S::21239@nagano.kosen-ac.jp::892f67d1-2528-4801-9855-66712438b97f" providerId="AD" clId="Web-{AD27DFF5-7C8D-42EE-A27C-4A98357F9D0A}" dt="2026-01-20T06:48:33.436" v="7"/>
        <pc:sldMkLst>
          <pc:docMk/>
          <pc:sldMk cId="2281274335" sldId="263"/>
        </pc:sldMkLst>
      </pc:sldChg>
      <pc:sldChg chg="del">
        <pc:chgData name="栁原 魁人_長野" userId="S::21239@nagano.kosen-ac.jp::892f67d1-2528-4801-9855-66712438b97f" providerId="AD" clId="Web-{AD27DFF5-7C8D-42EE-A27C-4A98357F9D0A}" dt="2026-01-20T06:48:33.218" v="5"/>
        <pc:sldMkLst>
          <pc:docMk/>
          <pc:sldMk cId="1125175306" sldId="264"/>
        </pc:sldMkLst>
      </pc:sldChg>
      <pc:sldChg chg="del">
        <pc:chgData name="栁原 魁人_長野" userId="S::21239@nagano.kosen-ac.jp::892f67d1-2528-4801-9855-66712438b97f" providerId="AD" clId="Web-{AD27DFF5-7C8D-42EE-A27C-4A98357F9D0A}" dt="2026-01-20T06:48:32.921" v="1"/>
        <pc:sldMkLst>
          <pc:docMk/>
          <pc:sldMk cId="3095159301" sldId="267"/>
        </pc:sldMkLst>
      </pc:sldChg>
      <pc:sldChg chg="del">
        <pc:chgData name="栁原 魁人_長野" userId="S::21239@nagano.kosen-ac.jp::892f67d1-2528-4801-9855-66712438b97f" providerId="AD" clId="Web-{AD27DFF5-7C8D-42EE-A27C-4A98357F9D0A}" dt="2026-01-20T06:48:33.452" v="12"/>
        <pc:sldMkLst>
          <pc:docMk/>
          <pc:sldMk cId="2632450069" sldId="270"/>
        </pc:sldMkLst>
      </pc:sldChg>
      <pc:sldChg chg="del">
        <pc:chgData name="栁原 魁人_長野" userId="S::21239@nagano.kosen-ac.jp::892f67d1-2528-4801-9855-66712438b97f" providerId="AD" clId="Web-{AD27DFF5-7C8D-42EE-A27C-4A98357F9D0A}" dt="2026-01-20T06:48:33.514" v="15"/>
        <pc:sldMkLst>
          <pc:docMk/>
          <pc:sldMk cId="2536756243" sldId="273"/>
        </pc:sldMkLst>
      </pc:sldChg>
      <pc:sldChg chg="del">
        <pc:chgData name="栁原 魁人_長野" userId="S::21239@nagano.kosen-ac.jp::892f67d1-2528-4801-9855-66712438b97f" providerId="AD" clId="Web-{AD27DFF5-7C8D-42EE-A27C-4A98357F9D0A}" dt="2026-01-20T06:48:33.436" v="9"/>
        <pc:sldMkLst>
          <pc:docMk/>
          <pc:sldMk cId="841907724" sldId="275"/>
        </pc:sldMkLst>
      </pc:sldChg>
      <pc:sldChg chg="del">
        <pc:chgData name="栁原 魁人_長野" userId="S::21239@nagano.kosen-ac.jp::892f67d1-2528-4801-9855-66712438b97f" providerId="AD" clId="Web-{AD27DFF5-7C8D-42EE-A27C-4A98357F9D0A}" dt="2026-01-20T06:48:33.436" v="11"/>
        <pc:sldMkLst>
          <pc:docMk/>
          <pc:sldMk cId="160559216" sldId="279"/>
        </pc:sldMkLst>
      </pc:sldChg>
      <pc:sldChg chg="del">
        <pc:chgData name="栁原 魁人_長野" userId="S::21239@nagano.kosen-ac.jp::892f67d1-2528-4801-9855-66712438b97f" providerId="AD" clId="Web-{AD27DFF5-7C8D-42EE-A27C-4A98357F9D0A}" dt="2026-01-20T06:48:33.436" v="6"/>
        <pc:sldMkLst>
          <pc:docMk/>
          <pc:sldMk cId="4285901696" sldId="280"/>
        </pc:sldMkLst>
      </pc:sldChg>
      <pc:sldChg chg="del">
        <pc:chgData name="栁原 魁人_長野" userId="S::21239@nagano.kosen-ac.jp::892f67d1-2528-4801-9855-66712438b97f" providerId="AD" clId="Web-{AD27DFF5-7C8D-42EE-A27C-4A98357F9D0A}" dt="2026-01-20T06:48:33.436" v="10"/>
        <pc:sldMkLst>
          <pc:docMk/>
          <pc:sldMk cId="1126327636" sldId="286"/>
        </pc:sldMkLst>
      </pc:sldChg>
      <pc:sldChg chg="del">
        <pc:chgData name="栁原 魁人_長野" userId="S::21239@nagano.kosen-ac.jp::892f67d1-2528-4801-9855-66712438b97f" providerId="AD" clId="Web-{AD27DFF5-7C8D-42EE-A27C-4A98357F9D0A}" dt="2026-01-20T06:48:35.405" v="18"/>
        <pc:sldMkLst>
          <pc:docMk/>
          <pc:sldMk cId="806942244" sldId="288"/>
        </pc:sldMkLst>
      </pc:sldChg>
      <pc:sldChg chg="del">
        <pc:chgData name="栁原 魁人_長野" userId="S::21239@nagano.kosen-ac.jp::892f67d1-2528-4801-9855-66712438b97f" providerId="AD" clId="Web-{AD27DFF5-7C8D-42EE-A27C-4A98357F9D0A}" dt="2026-01-20T06:48:34.639" v="17"/>
        <pc:sldMkLst>
          <pc:docMk/>
          <pc:sldMk cId="3625424048" sldId="289"/>
        </pc:sldMkLst>
      </pc:sldChg>
      <pc:sldChg chg="del">
        <pc:chgData name="栁原 魁人_長野" userId="S::21239@nagano.kosen-ac.jp::892f67d1-2528-4801-9855-66712438b97f" providerId="AD" clId="Web-{AD27DFF5-7C8D-42EE-A27C-4A98357F9D0A}" dt="2026-01-20T06:48:33.514" v="13"/>
        <pc:sldMkLst>
          <pc:docMk/>
          <pc:sldMk cId="3494252398" sldId="292"/>
        </pc:sldMkLst>
      </pc:sldChg>
      <pc:sldChg chg="del">
        <pc:chgData name="栁原 魁人_長野" userId="S::21239@nagano.kosen-ac.jp::892f67d1-2528-4801-9855-66712438b97f" providerId="AD" clId="Web-{AD27DFF5-7C8D-42EE-A27C-4A98357F9D0A}" dt="2026-01-20T06:48:33.514" v="14"/>
        <pc:sldMkLst>
          <pc:docMk/>
          <pc:sldMk cId="3248565017" sldId="293"/>
        </pc:sldMkLst>
      </pc:sldChg>
      <pc:sldChg chg="del">
        <pc:chgData name="栁原 魁人_長野" userId="S::21239@nagano.kosen-ac.jp::892f67d1-2528-4801-9855-66712438b97f" providerId="AD" clId="Web-{AD27DFF5-7C8D-42EE-A27C-4A98357F9D0A}" dt="2026-01-20T06:48:33.686" v="16"/>
        <pc:sldMkLst>
          <pc:docMk/>
          <pc:sldMk cId="1132641102" sldId="294"/>
        </pc:sldMkLst>
      </pc:sldChg>
      <pc:sldChg chg="del">
        <pc:chgData name="栁原 魁人_長野" userId="S::21239@nagano.kosen-ac.jp::892f67d1-2528-4801-9855-66712438b97f" providerId="AD" clId="Web-{AD27DFF5-7C8D-42EE-A27C-4A98357F9D0A}" dt="2026-01-20T06:48:32.936" v="2"/>
        <pc:sldMkLst>
          <pc:docMk/>
          <pc:sldMk cId="2970477486" sldId="299"/>
        </pc:sldMkLst>
      </pc:sldChg>
      <pc:sldChg chg="del">
        <pc:chgData name="栁原 魁人_長野" userId="S::21239@nagano.kosen-ac.jp::892f67d1-2528-4801-9855-66712438b97f" providerId="AD" clId="Web-{AD27DFF5-7C8D-42EE-A27C-4A98357F9D0A}" dt="2026-01-20T06:48:33.155" v="4"/>
        <pc:sldMkLst>
          <pc:docMk/>
          <pc:sldMk cId="538640358" sldId="300"/>
        </pc:sldMkLst>
      </pc:sldChg>
      <pc:sldChg chg="del">
        <pc:chgData name="栁原 魁人_長野" userId="S::21239@nagano.kosen-ac.jp::892f67d1-2528-4801-9855-66712438b97f" providerId="AD" clId="Web-{AD27DFF5-7C8D-42EE-A27C-4A98357F9D0A}" dt="2026-01-20T06:48:32.936" v="3"/>
        <pc:sldMkLst>
          <pc:docMk/>
          <pc:sldMk cId="2224735110" sldId="301"/>
        </pc:sldMkLst>
      </pc:sldChg>
      <pc:sldChg chg="del">
        <pc:chgData name="栁原 魁人_長野" userId="S::21239@nagano.kosen-ac.jp::892f67d1-2528-4801-9855-66712438b97f" providerId="AD" clId="Web-{AD27DFF5-7C8D-42EE-A27C-4A98357F9D0A}" dt="2026-01-20T06:48:35.671" v="19"/>
        <pc:sldMkLst>
          <pc:docMk/>
          <pc:sldMk cId="2226869415" sldId="302"/>
        </pc:sldMkLst>
      </pc:sldChg>
      <pc:sldChg chg="del">
        <pc:chgData name="栁原 魁人_長野" userId="S::21239@nagano.kosen-ac.jp::892f67d1-2528-4801-9855-66712438b97f" providerId="AD" clId="Web-{AD27DFF5-7C8D-42EE-A27C-4A98357F9D0A}" dt="2026-01-20T06:48:35.686" v="20"/>
        <pc:sldMkLst>
          <pc:docMk/>
          <pc:sldMk cId="598273968" sldId="303"/>
        </pc:sldMkLst>
      </pc:sldChg>
    </pc:docChg>
  </pc:docChgLst>
  <pc:docChgLst>
    <pc:chgData name="栁原 魁人_長野" userId="S::21239@nagano.kosen-ac.jp::892f67d1-2528-4801-9855-66712438b97f" providerId="AD" clId="Web-{6F9D9D27-3E29-4E8F-BE4B-2B62B431775F}"/>
    <pc:docChg chg="modSld">
      <pc:chgData name="栁原 魁人_長野" userId="S::21239@nagano.kosen-ac.jp::892f67d1-2528-4801-9855-66712438b97f" providerId="AD" clId="Web-{6F9D9D27-3E29-4E8F-BE4B-2B62B431775F}" dt="2026-01-20T23:52:39.214" v="1" actId="20577"/>
      <pc:docMkLst>
        <pc:docMk/>
      </pc:docMkLst>
      <pc:sldChg chg="modSp">
        <pc:chgData name="栁原 魁人_長野" userId="S::21239@nagano.kosen-ac.jp::892f67d1-2528-4801-9855-66712438b97f" providerId="AD" clId="Web-{6F9D9D27-3E29-4E8F-BE4B-2B62B431775F}" dt="2026-01-20T23:52:39.214" v="1" actId="20577"/>
        <pc:sldMkLst>
          <pc:docMk/>
          <pc:sldMk cId="2612903437" sldId="260"/>
        </pc:sldMkLst>
        <pc:spChg chg="mod">
          <ac:chgData name="栁原 魁人_長野" userId="S::21239@nagano.kosen-ac.jp::892f67d1-2528-4801-9855-66712438b97f" providerId="AD" clId="Web-{6F9D9D27-3E29-4E8F-BE4B-2B62B431775F}" dt="2026-01-20T23:52:39.214" v="1" actId="20577"/>
          <ac:spMkLst>
            <pc:docMk/>
            <pc:sldMk cId="2612903437" sldId="260"/>
            <ac:spMk id="3" creationId="{7FA4065B-7759-DE8D-CBE5-246C1F8F0E8A}"/>
          </ac:spMkLst>
        </pc:spChg>
      </pc:sldChg>
    </pc:docChg>
  </pc:docChgLst>
  <pc:docChgLst>
    <pc:chgData name="栁原 魁人_長野" userId="S::21239@nagano.kosen-ac.jp::892f67d1-2528-4801-9855-66712438b97f" providerId="AD" clId="Web-{8963542A-7528-4698-BA15-FC2EC62F0721}"/>
    <pc:docChg chg="modSld">
      <pc:chgData name="栁原 魁人_長野" userId="S::21239@nagano.kosen-ac.jp::892f67d1-2528-4801-9855-66712438b97f" providerId="AD" clId="Web-{8963542A-7528-4698-BA15-FC2EC62F0721}" dt="2026-01-20T08:23:46.663" v="3" actId="1076"/>
      <pc:docMkLst>
        <pc:docMk/>
      </pc:docMkLst>
      <pc:sldChg chg="modSp">
        <pc:chgData name="栁原 魁人_長野" userId="S::21239@nagano.kosen-ac.jp::892f67d1-2528-4801-9855-66712438b97f" providerId="AD" clId="Web-{8963542A-7528-4698-BA15-FC2EC62F0721}" dt="2026-01-20T08:23:46.663" v="3" actId="1076"/>
        <pc:sldMkLst>
          <pc:docMk/>
          <pc:sldMk cId="734463995" sldId="257"/>
        </pc:sldMkLst>
        <pc:picChg chg="mod">
          <ac:chgData name="栁原 魁人_長野" userId="S::21239@nagano.kosen-ac.jp::892f67d1-2528-4801-9855-66712438b97f" providerId="AD" clId="Web-{8963542A-7528-4698-BA15-FC2EC62F0721}" dt="2026-01-20T08:23:46.663" v="3" actId="1076"/>
          <ac:picMkLst>
            <pc:docMk/>
            <pc:sldMk cId="734463995" sldId="257"/>
            <ac:picMk id="6" creationId="{F9EDEE8E-751D-3F8F-7831-5BF753F14FAF}"/>
          </ac:picMkLst>
        </pc:picChg>
        <pc:picChg chg="mod">
          <ac:chgData name="栁原 魁人_長野" userId="S::21239@nagano.kosen-ac.jp::892f67d1-2528-4801-9855-66712438b97f" providerId="AD" clId="Web-{8963542A-7528-4698-BA15-FC2EC62F0721}" dt="2026-01-20T08:23:38.507" v="1" actId="1076"/>
          <ac:picMkLst>
            <pc:docMk/>
            <pc:sldMk cId="734463995" sldId="257"/>
            <ac:picMk id="15" creationId="{46AC7350-25D3-6F56-D90F-FF807FEF50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a:t>発表番号 </a:t>
            </a:r>
            <a:r>
              <a:rPr lang="en-US" altLang="ja-JP"/>
              <a:t>B</a:t>
            </a:r>
            <a:r>
              <a:rPr lang="ja-JP" altLang="en-US"/>
              <a:t>１３ </a:t>
            </a:r>
            <a:r>
              <a:rPr lang="en-US" altLang="ja-JP"/>
              <a:t>BCDR</a:t>
            </a:r>
            <a:r>
              <a:rPr lang="ja-JP" altLang="en-US"/>
              <a:t>を用いた基板の誘電損失と表面粗さによる電気伝導性の測定</a:t>
            </a:r>
            <a:endParaRPr lang="en-US" altLang="ja-JP"/>
          </a:p>
          <a:p>
            <a:r>
              <a:rPr kumimoji="1" lang="ja-JP" altLang="en-US"/>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2026/2/20</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2026/2/20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15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を用いた基板の誘電損失と表面粗さによる電気伝導性の測定</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と題しまして，長野高専 電気電子工学科 </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年 春日研究室の栁原が発表します．よろしくお願いいたします．</a:t>
            </a: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8</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こちらが、本研究の主要な結果である「実効導電率」です。</a:t>
            </a:r>
          </a:p>
          <a:p>
            <a:r>
              <a:rPr kumimoji="1" lang="ja-JP" altLang="en-US" sz="1200" b="0" kern="1200" dirty="0">
                <a:solidFill>
                  <a:schemeClr val="tx1"/>
                </a:solidFill>
                <a:effectLst/>
                <a:latin typeface="+mn-lt"/>
                <a:ea typeface="+mn-ea"/>
                <a:cs typeface="+mn-cs"/>
              </a:rPr>
              <a:t>理想的な平滑な純銅の導電率は約</a:t>
            </a:r>
            <a:r>
              <a:rPr kumimoji="1" lang="en-US" altLang="ja-JP" sz="1200" b="0" kern="1200" dirty="0">
                <a:solidFill>
                  <a:schemeClr val="tx1"/>
                </a:solidFill>
                <a:effectLst/>
                <a:latin typeface="+mn-lt"/>
                <a:ea typeface="+mn-ea"/>
                <a:cs typeface="+mn-cs"/>
              </a:rPr>
              <a:t>5.8</a:t>
            </a:r>
            <a:r>
              <a:rPr kumimoji="1" lang="ja-JP" altLang="en-US" sz="1200" b="0" kern="1200" dirty="0">
                <a:solidFill>
                  <a:schemeClr val="tx1"/>
                </a:solidFill>
                <a:effectLst/>
                <a:latin typeface="+mn-lt"/>
                <a:ea typeface="+mn-ea"/>
                <a:cs typeface="+mn-cs"/>
              </a:rPr>
              <a:t>であり、このグラフの枠をはるかに超えた上方に位置しています。</a:t>
            </a:r>
          </a:p>
          <a:p>
            <a:r>
              <a:rPr kumimoji="1" lang="ja-JP" altLang="en-US" sz="1200" b="0" kern="1200" dirty="0">
                <a:solidFill>
                  <a:schemeClr val="tx1"/>
                </a:solidFill>
                <a:effectLst/>
                <a:latin typeface="+mn-lt"/>
                <a:ea typeface="+mn-ea"/>
                <a:cs typeface="+mn-cs"/>
              </a:rPr>
              <a:t>一方、今回測定した実測データは、周波数が高くなるほど低下し、</a:t>
            </a:r>
            <a:r>
              <a:rPr kumimoji="1" lang="en-US" altLang="ja-JP" sz="1200" b="0" kern="1200" dirty="0">
                <a:solidFill>
                  <a:schemeClr val="tx1"/>
                </a:solidFill>
                <a:effectLst/>
                <a:latin typeface="+mn-lt"/>
                <a:ea typeface="+mn-ea"/>
                <a:cs typeface="+mn-cs"/>
              </a:rPr>
              <a:t>60</a:t>
            </a:r>
            <a:r>
              <a:rPr kumimoji="1" lang="ja-JP" altLang="en-US" sz="1200" b="0" kern="1200" dirty="0">
                <a:solidFill>
                  <a:schemeClr val="tx1"/>
                </a:solidFill>
                <a:effectLst/>
                <a:latin typeface="+mn-lt"/>
                <a:ea typeface="+mn-ea"/>
                <a:cs typeface="+mn-cs"/>
              </a:rPr>
              <a:t>ギガヘルツ付近ではおよそ</a:t>
            </a:r>
            <a:r>
              <a:rPr kumimoji="1" lang="en-US" altLang="ja-JP" sz="1200" b="0" kern="1200" dirty="0">
                <a:solidFill>
                  <a:schemeClr val="tx1"/>
                </a:solidFill>
                <a:effectLst/>
                <a:latin typeface="+mn-lt"/>
                <a:ea typeface="+mn-ea"/>
                <a:cs typeface="+mn-cs"/>
              </a:rPr>
              <a:t>0.3</a:t>
            </a:r>
            <a:r>
              <a:rPr kumimoji="1" lang="ja-JP" altLang="en-US" sz="1200" b="0" kern="1200" dirty="0">
                <a:solidFill>
                  <a:schemeClr val="tx1"/>
                </a:solidFill>
                <a:effectLst/>
                <a:latin typeface="+mn-lt"/>
                <a:ea typeface="+mn-ea"/>
                <a:cs typeface="+mn-cs"/>
              </a:rPr>
              <a:t>付近まで落ち込んでいます。</a:t>
            </a:r>
          </a:p>
          <a:p>
            <a:r>
              <a:rPr kumimoji="1" lang="ja-JP" altLang="en-US" sz="1200" b="0" kern="1200" dirty="0">
                <a:solidFill>
                  <a:schemeClr val="tx1"/>
                </a:solidFill>
                <a:effectLst/>
                <a:latin typeface="+mn-lt"/>
                <a:ea typeface="+mn-ea"/>
                <a:cs typeface="+mn-cs"/>
              </a:rPr>
              <a:t>この劇的な低下は、表皮深さの減少と表面の凹凸によって、実効的な電流経路が増大したためです。</a:t>
            </a:r>
          </a:p>
          <a:p>
            <a:r>
              <a:rPr kumimoji="1" lang="ja-JP" altLang="en-US" sz="1200" b="0" kern="1200" dirty="0">
                <a:solidFill>
                  <a:schemeClr val="tx1"/>
                </a:solidFill>
                <a:effectLst/>
                <a:latin typeface="+mn-lt"/>
                <a:ea typeface="+mn-ea"/>
                <a:cs typeface="+mn-cs"/>
              </a:rPr>
              <a:t>では、この導電率の低下が実際の信号伝送にどれほどの影響をもたらすのか。次のスライドで減衰定数を示します。</a:t>
            </a:r>
          </a:p>
        </p:txBody>
      </p:sp>
    </p:spTree>
    <p:extLst>
      <p:ext uri="{BB962C8B-B14F-4D97-AF65-F5344CB8AC3E}">
        <p14:creationId xmlns:p14="http://schemas.microsoft.com/office/powerpoint/2010/main" val="178630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9</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伝送線路の「減衰定数」としてシミュレーションした結果がこちらです。</a:t>
            </a:r>
          </a:p>
          <a:p>
            <a:r>
              <a:rPr kumimoji="1" lang="ja-JP" altLang="en-US" sz="1200" b="0" kern="1200" dirty="0">
                <a:solidFill>
                  <a:schemeClr val="tx1"/>
                </a:solidFill>
                <a:effectLst/>
                <a:latin typeface="+mn-lt"/>
                <a:ea typeface="+mn-ea"/>
                <a:cs typeface="+mn-cs"/>
              </a:rPr>
              <a:t>下のピンクの点線が、平滑と仮定した「理想モデル」の導体損失です。</a:t>
            </a:r>
          </a:p>
          <a:p>
            <a:r>
              <a:rPr kumimoji="1" lang="ja-JP" altLang="en-US" sz="1200" b="0" kern="1200" dirty="0">
                <a:solidFill>
                  <a:schemeClr val="tx1"/>
                </a:solidFill>
                <a:effectLst/>
                <a:latin typeface="+mn-lt"/>
                <a:ea typeface="+mn-ea"/>
                <a:cs typeface="+mn-cs"/>
              </a:rPr>
              <a:t>それに対し、上の青い点線が、本研究の「実測モデル」の導体損失です。</a:t>
            </a:r>
          </a:p>
          <a:p>
            <a:r>
              <a:rPr kumimoji="1" lang="ja-JP" altLang="en-US" sz="1200" b="0" kern="1200" dirty="0">
                <a:solidFill>
                  <a:schemeClr val="tx1"/>
                </a:solidFill>
                <a:effectLst/>
                <a:latin typeface="+mn-lt"/>
                <a:ea typeface="+mn-ea"/>
                <a:cs typeface="+mn-cs"/>
              </a:rPr>
              <a:t>比較すると、実測モデルの導体損失は、理想モデルのおよそ</a:t>
            </a:r>
            <a:r>
              <a:rPr kumimoji="1" lang="en-US" altLang="ja-JP" sz="1200" b="0" kern="1200" dirty="0">
                <a:solidFill>
                  <a:schemeClr val="tx1"/>
                </a:solidFill>
                <a:effectLst/>
                <a:latin typeface="+mn-lt"/>
                <a:ea typeface="+mn-ea"/>
                <a:cs typeface="+mn-cs"/>
              </a:rPr>
              <a:t>2.6</a:t>
            </a:r>
            <a:r>
              <a:rPr kumimoji="1" lang="ja-JP" altLang="en-US" sz="1200" b="0" kern="1200" dirty="0">
                <a:solidFill>
                  <a:schemeClr val="tx1"/>
                </a:solidFill>
                <a:effectLst/>
                <a:latin typeface="+mn-lt"/>
                <a:ea typeface="+mn-ea"/>
                <a:cs typeface="+mn-cs"/>
              </a:rPr>
              <a:t>倍から</a:t>
            </a:r>
            <a:r>
              <a:rPr kumimoji="1" lang="en-US" altLang="ja-JP" sz="1200" b="0" kern="1200" dirty="0">
                <a:solidFill>
                  <a:schemeClr val="tx1"/>
                </a:solidFill>
                <a:effectLst/>
                <a:latin typeface="+mn-lt"/>
                <a:ea typeface="+mn-ea"/>
                <a:cs typeface="+mn-cs"/>
              </a:rPr>
              <a:t>4.6</a:t>
            </a:r>
            <a:r>
              <a:rPr kumimoji="1" lang="ja-JP" altLang="en-US" sz="1200" b="0" kern="1200" dirty="0">
                <a:solidFill>
                  <a:schemeClr val="tx1"/>
                </a:solidFill>
                <a:effectLst/>
                <a:latin typeface="+mn-lt"/>
                <a:ea typeface="+mn-ea"/>
                <a:cs typeface="+mn-cs"/>
              </a:rPr>
              <a:t>倍に増大していることが分かります。</a:t>
            </a:r>
          </a:p>
          <a:p>
            <a:r>
              <a:rPr kumimoji="1" lang="ja-JP" altLang="en-US" sz="1200" b="0" kern="1200" dirty="0">
                <a:solidFill>
                  <a:schemeClr val="tx1"/>
                </a:solidFill>
                <a:effectLst/>
                <a:latin typeface="+mn-lt"/>
                <a:ea typeface="+mn-ea"/>
                <a:cs typeface="+mn-cs"/>
              </a:rPr>
              <a:t>さらに、一番上の赤い実線はすべての損失を含んだ「総減衰定数」で、最大で約</a:t>
            </a:r>
            <a:r>
              <a:rPr kumimoji="1" lang="en-US" altLang="ja-JP" sz="1200" b="0" kern="1200" dirty="0">
                <a:solidFill>
                  <a:schemeClr val="tx1"/>
                </a:solidFill>
                <a:effectLst/>
                <a:latin typeface="+mn-lt"/>
                <a:ea typeface="+mn-ea"/>
                <a:cs typeface="+mn-cs"/>
              </a:rPr>
              <a:t>6.2</a:t>
            </a:r>
            <a:r>
              <a:rPr kumimoji="1" lang="ja-JP" altLang="en-US" sz="1200" b="0" kern="1200" dirty="0">
                <a:solidFill>
                  <a:schemeClr val="tx1"/>
                </a:solidFill>
                <a:effectLst/>
                <a:latin typeface="+mn-lt"/>
                <a:ea typeface="+mn-ea"/>
                <a:cs typeface="+mn-cs"/>
              </a:rPr>
              <a:t>（デシベル・パー・</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ミリメートル）に達しました。</a:t>
            </a:r>
          </a:p>
          <a:p>
            <a:r>
              <a:rPr kumimoji="1" lang="ja-JP" altLang="en-US" sz="1200" b="0" kern="1200" dirty="0">
                <a:solidFill>
                  <a:schemeClr val="tx1"/>
                </a:solidFill>
                <a:effectLst/>
                <a:latin typeface="+mn-lt"/>
                <a:ea typeface="+mn-ea"/>
                <a:cs typeface="+mn-cs"/>
              </a:rPr>
              <a:t>これにより、表面粗さを考慮しない従来の設計では、損失を大きく過小評価してしまう可能性が高いことが定量的に示唆されました。</a:t>
            </a:r>
          </a:p>
          <a:p>
            <a:r>
              <a:rPr kumimoji="1" lang="ja-JP" altLang="en-US" sz="1200" b="0" kern="1200" dirty="0">
                <a:solidFill>
                  <a:schemeClr val="tx1"/>
                </a:solidFill>
                <a:effectLst/>
                <a:latin typeface="+mn-lt"/>
                <a:ea typeface="+mn-ea"/>
                <a:cs typeface="+mn-cs"/>
              </a:rPr>
              <a:t>最後に、まとめと今後の展望について述べます。</a:t>
            </a:r>
          </a:p>
        </p:txBody>
      </p:sp>
    </p:spTree>
    <p:extLst>
      <p:ext uri="{BB962C8B-B14F-4D97-AF65-F5344CB8AC3E}">
        <p14:creationId xmlns:p14="http://schemas.microsoft.com/office/powerpoint/2010/main" val="281674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9</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55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今後の展望です。</a:t>
            </a:r>
          </a:p>
          <a:p>
            <a:r>
              <a:rPr kumimoji="1" lang="ja-JP" altLang="en-US" sz="1200" b="0" kern="1200" dirty="0">
                <a:solidFill>
                  <a:schemeClr val="tx1"/>
                </a:solidFill>
                <a:effectLst/>
                <a:latin typeface="+mn-lt"/>
                <a:ea typeface="+mn-ea"/>
                <a:cs typeface="+mn-cs"/>
              </a:rPr>
              <a:t>今後はこの結果を、定量的な設計指針へと繋げるため、スライドの</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ステップで研究を進めます。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に、共焦点レーザー顕微鏡を用いて、微細な表面凹凸を三次元測定します。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に、その形状データを</a:t>
            </a:r>
            <a:r>
              <a:rPr kumimoji="1" lang="en-US" altLang="ja-JP" sz="1200" b="0" kern="1200" dirty="0">
                <a:solidFill>
                  <a:schemeClr val="tx1"/>
                </a:solidFill>
                <a:effectLst/>
                <a:latin typeface="+mn-lt"/>
                <a:ea typeface="+mn-ea"/>
                <a:cs typeface="+mn-cs"/>
              </a:rPr>
              <a:t>Huray</a:t>
            </a:r>
            <a:r>
              <a:rPr kumimoji="1" lang="ja-JP" altLang="en-US" sz="1200" b="0" kern="1200" dirty="0">
                <a:solidFill>
                  <a:schemeClr val="tx1"/>
                </a:solidFill>
                <a:effectLst/>
                <a:latin typeface="+mn-lt"/>
                <a:ea typeface="+mn-ea"/>
                <a:cs typeface="+mn-cs"/>
              </a:rPr>
              <a:t>（ヒューレイ）モデルなどに適用し、導体損失の予測式を構築します。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に、</a:t>
            </a:r>
            <a:r>
              <a:rPr kumimoji="1" lang="en-US" altLang="ja-JP" sz="1200" b="0" kern="1200" dirty="0">
                <a:solidFill>
                  <a:schemeClr val="tx1"/>
                </a:solidFill>
                <a:effectLst/>
                <a:latin typeface="+mn-lt"/>
                <a:ea typeface="+mn-ea"/>
                <a:cs typeface="+mn-cs"/>
              </a:rPr>
              <a:t>FDTD</a:t>
            </a:r>
            <a:r>
              <a:rPr kumimoji="1" lang="ja-JP" altLang="en-US" sz="1200" b="0" kern="1200" dirty="0">
                <a:solidFill>
                  <a:schemeClr val="tx1"/>
                </a:solidFill>
                <a:effectLst/>
                <a:latin typeface="+mn-lt"/>
                <a:ea typeface="+mn-ea"/>
                <a:cs typeface="+mn-cs"/>
              </a:rPr>
              <a:t>解析などの電磁界シミュレーションを行い、予測モデルと実測値の一致度を検証します。</a:t>
            </a:r>
          </a:p>
          <a:p>
            <a:r>
              <a:rPr kumimoji="1" lang="ja-JP" altLang="en-US" sz="1200" b="0" kern="1200" dirty="0">
                <a:solidFill>
                  <a:schemeClr val="tx1"/>
                </a:solidFill>
                <a:effectLst/>
                <a:latin typeface="+mn-lt"/>
                <a:ea typeface="+mn-ea"/>
                <a:cs typeface="+mn-cs"/>
              </a:rPr>
              <a:t>以上を踏まえ、次のスライドで本研究のまとめを行います。</a:t>
            </a:r>
          </a:p>
        </p:txBody>
      </p:sp>
    </p:spTree>
    <p:extLst>
      <p:ext uri="{BB962C8B-B14F-4D97-AF65-F5344CB8AC3E}">
        <p14:creationId xmlns:p14="http://schemas.microsoft.com/office/powerpoint/2010/main" val="3499033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秒，合計：</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まとめです。</a:t>
            </a:r>
          </a:p>
          <a:p>
            <a:r>
              <a:rPr kumimoji="1" lang="ja-JP" altLang="en-US" sz="1200" b="0" kern="1200" dirty="0">
                <a:solidFill>
                  <a:schemeClr val="tx1"/>
                </a:solidFill>
                <a:effectLst/>
                <a:latin typeface="+mn-lt"/>
                <a:ea typeface="+mn-ea"/>
                <a:cs typeface="+mn-cs"/>
              </a:rPr>
              <a:t>本研究では、</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法を用いて</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の実効導電率を広帯域で評価しました。</a:t>
            </a:r>
          </a:p>
          <a:p>
            <a:r>
              <a:rPr kumimoji="1" lang="ja-JP" altLang="en-US" sz="1200" b="0" kern="1200" dirty="0">
                <a:solidFill>
                  <a:schemeClr val="tx1"/>
                </a:solidFill>
                <a:effectLst/>
                <a:latin typeface="+mn-lt"/>
                <a:ea typeface="+mn-ea"/>
                <a:cs typeface="+mn-cs"/>
              </a:rPr>
              <a:t>その結果、表面粗さの影響により高周波域で実効導電率が低下し、理想モデルに比べて導体損失がおよそ</a:t>
            </a:r>
            <a:r>
              <a:rPr kumimoji="1" lang="en-US" altLang="ja-JP" sz="1200" b="0" kern="1200" dirty="0">
                <a:solidFill>
                  <a:schemeClr val="tx1"/>
                </a:solidFill>
                <a:effectLst/>
                <a:latin typeface="+mn-lt"/>
                <a:ea typeface="+mn-ea"/>
                <a:cs typeface="+mn-cs"/>
              </a:rPr>
              <a:t>2.6</a:t>
            </a:r>
            <a:r>
              <a:rPr kumimoji="1" lang="ja-JP" altLang="en-US" sz="1200" b="0" kern="1200" dirty="0">
                <a:solidFill>
                  <a:schemeClr val="tx1"/>
                </a:solidFill>
                <a:effectLst/>
                <a:latin typeface="+mn-lt"/>
                <a:ea typeface="+mn-ea"/>
                <a:cs typeface="+mn-cs"/>
              </a:rPr>
              <a:t>倍から</a:t>
            </a:r>
            <a:r>
              <a:rPr kumimoji="1" lang="en-US" altLang="ja-JP" sz="1200" b="0" kern="1200" dirty="0">
                <a:solidFill>
                  <a:schemeClr val="tx1"/>
                </a:solidFill>
                <a:effectLst/>
                <a:latin typeface="+mn-lt"/>
                <a:ea typeface="+mn-ea"/>
                <a:cs typeface="+mn-cs"/>
              </a:rPr>
              <a:t>4.6</a:t>
            </a:r>
            <a:r>
              <a:rPr kumimoji="1" lang="ja-JP" altLang="en-US" sz="1200" b="0" kern="1200" dirty="0">
                <a:solidFill>
                  <a:schemeClr val="tx1"/>
                </a:solidFill>
                <a:effectLst/>
                <a:latin typeface="+mn-lt"/>
                <a:ea typeface="+mn-ea"/>
                <a:cs typeface="+mn-cs"/>
              </a:rPr>
              <a:t>倍に増大することを確認しました。</a:t>
            </a:r>
          </a:p>
          <a:p>
            <a:r>
              <a:rPr kumimoji="1" lang="ja-JP" altLang="en-US" sz="1200" b="0" kern="1200" dirty="0">
                <a:solidFill>
                  <a:schemeClr val="tx1"/>
                </a:solidFill>
                <a:effectLst/>
                <a:latin typeface="+mn-lt"/>
                <a:ea typeface="+mn-ea"/>
                <a:cs typeface="+mn-cs"/>
              </a:rPr>
              <a:t>今後は、表面形状の定量化とシミュレーションを組み合わせ、高精度な伝送損失予測モデルの確立を目指します。</a:t>
            </a:r>
          </a:p>
          <a:p>
            <a:r>
              <a:rPr kumimoji="1" lang="ja-JP" altLang="en-US" sz="1200" b="0" kern="1200" dirty="0">
                <a:solidFill>
                  <a:schemeClr val="tx1"/>
                </a:solidFill>
                <a:effectLst/>
                <a:latin typeface="+mn-lt"/>
                <a:ea typeface="+mn-ea"/>
                <a:cs typeface="+mn-cs"/>
              </a:rPr>
              <a:t>以上で発表を終わります。ご清聴ありがとうございました。</a:t>
            </a:r>
          </a:p>
        </p:txBody>
      </p:sp>
    </p:spTree>
    <p:extLst>
      <p:ext uri="{BB962C8B-B14F-4D97-AF65-F5344CB8AC3E}">
        <p14:creationId xmlns:p14="http://schemas.microsoft.com/office/powerpoint/2010/main" val="22019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まず，研究の背景について説明します．</a:t>
            </a:r>
          </a:p>
          <a:p>
            <a:r>
              <a:rPr kumimoji="1" lang="ja-JP" altLang="en-US" sz="1200" b="0" kern="1200" dirty="0">
                <a:solidFill>
                  <a:schemeClr val="tx1"/>
                </a:solidFill>
                <a:effectLst/>
                <a:latin typeface="+mn-lt"/>
                <a:ea typeface="+mn-ea"/>
                <a:cs typeface="+mn-cs"/>
              </a:rPr>
              <a:t>近年，データ通信量の爆発的な増大に伴い，次世代通信では</a:t>
            </a:r>
            <a:r>
              <a:rPr kumimoji="1" lang="en-US" altLang="ja-JP" sz="1200" b="0" kern="1200" dirty="0">
                <a:solidFill>
                  <a:schemeClr val="tx1"/>
                </a:solidFill>
                <a:effectLst/>
                <a:latin typeface="+mn-lt"/>
                <a:ea typeface="+mn-ea"/>
                <a:cs typeface="+mn-cs"/>
              </a:rPr>
              <a:t>100</a:t>
            </a:r>
            <a:r>
              <a:rPr kumimoji="1" lang="ja-JP" altLang="en-US" sz="1200" b="0" kern="1200" dirty="0">
                <a:solidFill>
                  <a:schemeClr val="tx1"/>
                </a:solidFill>
                <a:effectLst/>
                <a:latin typeface="+mn-lt"/>
                <a:ea typeface="+mn-ea"/>
                <a:cs typeface="+mn-cs"/>
              </a:rPr>
              <a:t>ギガヘルツ帯といった高周波の利用が検討されています．</a:t>
            </a:r>
          </a:p>
          <a:p>
            <a:r>
              <a:rPr kumimoji="1" lang="ja-JP" altLang="en-US" sz="1200" b="0" kern="1200" dirty="0">
                <a:solidFill>
                  <a:schemeClr val="tx1"/>
                </a:solidFill>
                <a:effectLst/>
                <a:latin typeface="+mn-lt"/>
                <a:ea typeface="+mn-ea"/>
                <a:cs typeface="+mn-cs"/>
              </a:rPr>
              <a:t>しかし，周波数が高くなるほど電気信号の減衰は大きくなります．</a:t>
            </a:r>
          </a:p>
          <a:p>
            <a:r>
              <a:rPr kumimoji="1" lang="ja-JP" altLang="en-US" sz="1200" b="0" kern="1200" dirty="0">
                <a:solidFill>
                  <a:schemeClr val="tx1"/>
                </a:solidFill>
                <a:effectLst/>
                <a:latin typeface="+mn-lt"/>
                <a:ea typeface="+mn-ea"/>
                <a:cs typeface="+mn-cs"/>
              </a:rPr>
              <a:t>この信号の全損失アルファは，スライド中央の式のとおり，樹脂による「誘電損失」と，配線導体による「導体損失」の和で表されます．</a:t>
            </a:r>
          </a:p>
          <a:p>
            <a:r>
              <a:rPr kumimoji="1" lang="ja-JP" altLang="en-US" sz="1200" b="0" kern="1200" dirty="0">
                <a:solidFill>
                  <a:schemeClr val="tx1"/>
                </a:solidFill>
                <a:effectLst/>
                <a:latin typeface="+mn-lt"/>
                <a:ea typeface="+mn-ea"/>
                <a:cs typeface="+mn-cs"/>
              </a:rPr>
              <a:t>当研究室ではこれまで誘電損失の評価手法を確立してきましたが，導体損失については課題が残っています．導体と樹脂を接着するための「銅箔の表面粗さ」が，導体損失に与える影響について，定量的なデータが不足しているのです．</a:t>
            </a:r>
          </a:p>
          <a:p>
            <a:r>
              <a:rPr kumimoji="1" lang="ja-JP" altLang="en-US" sz="1200" b="0" kern="1200" dirty="0">
                <a:solidFill>
                  <a:schemeClr val="tx1"/>
                </a:solidFill>
                <a:effectLst/>
                <a:latin typeface="+mn-lt"/>
                <a:ea typeface="+mn-ea"/>
                <a:cs typeface="+mn-cs"/>
              </a:rPr>
              <a:t>本研究では，この表面粗さが導体損失の増大に与える影響を明らかにすることを目指します．</a:t>
            </a:r>
          </a:p>
        </p:txBody>
      </p:sp>
    </p:spTree>
    <p:extLst>
      <p:ext uri="{BB962C8B-B14F-4D97-AF65-F5344CB8AC3E}">
        <p14:creationId xmlns:p14="http://schemas.microsoft.com/office/powerpoint/2010/main" val="150921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次に，導体損失が増大する物理的なメカニズムについて説明します．</a:t>
            </a:r>
          </a:p>
          <a:p>
            <a:r>
              <a:rPr kumimoji="1" lang="ja-JP" altLang="en-US" sz="1200" b="0" kern="1200" dirty="0">
                <a:solidFill>
                  <a:schemeClr val="tx1"/>
                </a:solidFill>
                <a:effectLst/>
                <a:latin typeface="+mn-lt"/>
                <a:ea typeface="+mn-ea"/>
                <a:cs typeface="+mn-cs"/>
              </a:rPr>
              <a:t>高周波帯では，電流が導体の表面に集中して流れる「表皮効果」が生じます．</a:t>
            </a:r>
          </a:p>
          <a:p>
            <a:r>
              <a:rPr kumimoji="1" lang="ja-JP" altLang="en-US" sz="1200" b="0" kern="1200" dirty="0">
                <a:solidFill>
                  <a:schemeClr val="tx1"/>
                </a:solidFill>
                <a:effectLst/>
                <a:latin typeface="+mn-lt"/>
                <a:ea typeface="+mn-ea"/>
                <a:cs typeface="+mn-cs"/>
              </a:rPr>
              <a:t>電流の通り道となる「表皮深さ」は，周波数が高くなるほど浅くなります．</a:t>
            </a:r>
          </a:p>
          <a:p>
            <a:r>
              <a:rPr kumimoji="1" lang="ja-JP" altLang="en-US" sz="1200" b="0" kern="1200" dirty="0">
                <a:solidFill>
                  <a:schemeClr val="tx1"/>
                </a:solidFill>
                <a:effectLst/>
                <a:latin typeface="+mn-lt"/>
                <a:ea typeface="+mn-ea"/>
                <a:cs typeface="+mn-cs"/>
              </a:rPr>
              <a:t>スライドに示すように，</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ギガヘルツで約</a:t>
            </a:r>
            <a:r>
              <a:rPr kumimoji="1" lang="en-US" altLang="ja-JP" sz="1200" b="0" kern="1200" dirty="0">
                <a:solidFill>
                  <a:schemeClr val="tx1"/>
                </a:solidFill>
                <a:effectLst/>
                <a:latin typeface="+mn-lt"/>
                <a:ea typeface="+mn-ea"/>
                <a:cs typeface="+mn-cs"/>
              </a:rPr>
              <a:t>1.1</a:t>
            </a:r>
            <a:r>
              <a:rPr kumimoji="1" lang="ja-JP" altLang="en-US" sz="1200" b="0" kern="1200" dirty="0">
                <a:solidFill>
                  <a:schemeClr val="tx1"/>
                </a:solidFill>
                <a:effectLst/>
                <a:latin typeface="+mn-lt"/>
                <a:ea typeface="+mn-ea"/>
                <a:cs typeface="+mn-cs"/>
              </a:rPr>
              <a:t>マイクロメートルだった深さが，</a:t>
            </a:r>
            <a:r>
              <a:rPr kumimoji="1" lang="en-US" altLang="ja-JP" sz="1200" b="0" kern="1200" dirty="0">
                <a:solidFill>
                  <a:schemeClr val="tx1"/>
                </a:solidFill>
                <a:effectLst/>
                <a:latin typeface="+mn-lt"/>
                <a:ea typeface="+mn-ea"/>
                <a:cs typeface="+mn-cs"/>
              </a:rPr>
              <a:t>30</a:t>
            </a:r>
            <a:r>
              <a:rPr kumimoji="1" lang="ja-JP" altLang="en-US" sz="1200" b="0" kern="1200" dirty="0">
                <a:solidFill>
                  <a:schemeClr val="tx1"/>
                </a:solidFill>
                <a:effectLst/>
                <a:latin typeface="+mn-lt"/>
                <a:ea typeface="+mn-ea"/>
                <a:cs typeface="+mn-cs"/>
              </a:rPr>
              <a:t>ギガヘルツでは約</a:t>
            </a:r>
            <a:r>
              <a:rPr kumimoji="1" lang="en-US" altLang="ja-JP" sz="1200" b="0" kern="1200" dirty="0">
                <a:solidFill>
                  <a:schemeClr val="tx1"/>
                </a:solidFill>
                <a:effectLst/>
                <a:latin typeface="+mn-lt"/>
                <a:ea typeface="+mn-ea"/>
                <a:cs typeface="+mn-cs"/>
              </a:rPr>
              <a:t>0.36</a:t>
            </a:r>
            <a:r>
              <a:rPr kumimoji="1" lang="ja-JP" altLang="en-US" sz="1200" b="0" kern="1200" dirty="0">
                <a:solidFill>
                  <a:schemeClr val="tx1"/>
                </a:solidFill>
                <a:effectLst/>
                <a:latin typeface="+mn-lt"/>
                <a:ea typeface="+mn-ea"/>
                <a:cs typeface="+mn-cs"/>
              </a:rPr>
              <a:t>マイクロメートルまで薄くなります．</a:t>
            </a:r>
          </a:p>
          <a:p>
            <a:r>
              <a:rPr kumimoji="1" lang="ja-JP" altLang="en-US" sz="1200" b="0" kern="1200" dirty="0">
                <a:solidFill>
                  <a:schemeClr val="tx1"/>
                </a:solidFill>
                <a:effectLst/>
                <a:latin typeface="+mn-lt"/>
                <a:ea typeface="+mn-ea"/>
                <a:cs typeface="+mn-cs"/>
              </a:rPr>
              <a:t>重要なのは，これが一般的な銅箔表面の凹凸と同じか，それより小さいスケールになるという点です．</a:t>
            </a:r>
          </a:p>
          <a:p>
            <a:r>
              <a:rPr kumimoji="1" lang="ja-JP" altLang="en-US" sz="1200" b="0" kern="1200" dirty="0">
                <a:solidFill>
                  <a:schemeClr val="tx1"/>
                </a:solidFill>
                <a:effectLst/>
                <a:latin typeface="+mn-lt"/>
                <a:ea typeface="+mn-ea"/>
                <a:cs typeface="+mn-cs"/>
              </a:rPr>
              <a:t>そのため高周波帯では，電流が微細な凹凸に沿って流れることになり，平滑な場合に比べて実効的な電流経路が長くなります．</a:t>
            </a:r>
          </a:p>
          <a:p>
            <a:r>
              <a:rPr kumimoji="1" lang="ja-JP" altLang="en-US" sz="1200" b="0" kern="1200" dirty="0">
                <a:solidFill>
                  <a:schemeClr val="tx1"/>
                </a:solidFill>
                <a:effectLst/>
                <a:latin typeface="+mn-lt"/>
                <a:ea typeface="+mn-ea"/>
                <a:cs typeface="+mn-cs"/>
              </a:rPr>
              <a:t>結果として電気抵抗が増大し，導体損失の著しい増加を引き起こします．</a:t>
            </a:r>
          </a:p>
        </p:txBody>
      </p:sp>
    </p:spTree>
    <p:extLst>
      <p:ext uri="{BB962C8B-B14F-4D97-AF65-F5344CB8AC3E}">
        <p14:creationId xmlns:p14="http://schemas.microsoft.com/office/powerpoint/2010/main" val="1642198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本研究の目的は、表面粗さを考慮した実効的な導電率を測定し、高周波帯での導体損失を定量的に評価することです。</a:t>
            </a:r>
          </a:p>
          <a:p>
            <a:r>
              <a:rPr kumimoji="1" lang="ja-JP" altLang="en-US" sz="1200" b="0" kern="1200" dirty="0">
                <a:solidFill>
                  <a:schemeClr val="tx1"/>
                </a:solidFill>
                <a:effectLst/>
                <a:latin typeface="+mn-lt"/>
                <a:ea typeface="+mn-ea"/>
                <a:cs typeface="+mn-cs"/>
              </a:rPr>
              <a:t>具体的には、スライドに示す</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つのステップで行います。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に、</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法を用いて基板材料</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の複素誘電率を測定します。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に、同一の手法で、表面粗さを持つ銅箔の実効導電率を評価します。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に、得られた導電率から伝送線路の減衰定数を算出し、実際の信号伝送への影響を評価します。</a:t>
            </a:r>
          </a:p>
          <a:p>
            <a:r>
              <a:rPr kumimoji="1" lang="ja-JP" altLang="en-US" sz="1200" b="0" kern="1200" dirty="0">
                <a:solidFill>
                  <a:schemeClr val="tx1"/>
                </a:solidFill>
                <a:effectLst/>
                <a:latin typeface="+mn-lt"/>
                <a:ea typeface="+mn-ea"/>
                <a:cs typeface="+mn-cs"/>
              </a:rPr>
              <a:t>ただし、以降の特性評価と議論は、コネクタの運用範囲でありピーク形状が安定している、</a:t>
            </a:r>
            <a:r>
              <a:rPr kumimoji="1" lang="en-US" altLang="ja-JP" sz="1200" b="0" kern="1200" dirty="0">
                <a:solidFill>
                  <a:schemeClr val="tx1"/>
                </a:solidFill>
                <a:effectLst/>
                <a:latin typeface="+mn-lt"/>
                <a:ea typeface="+mn-ea"/>
                <a:cs typeface="+mn-cs"/>
              </a:rPr>
              <a:t>67</a:t>
            </a:r>
            <a:r>
              <a:rPr kumimoji="1" lang="ja-JP" altLang="en-US" sz="1200" b="0" kern="1200" dirty="0">
                <a:solidFill>
                  <a:schemeClr val="tx1"/>
                </a:solidFill>
                <a:effectLst/>
                <a:latin typeface="+mn-lt"/>
                <a:ea typeface="+mn-ea"/>
                <a:cs typeface="+mn-cs"/>
              </a:rPr>
              <a:t>ギガヘルツ以下のデータに絞って行います。</a:t>
            </a:r>
          </a:p>
        </p:txBody>
      </p:sp>
    </p:spTree>
    <p:extLst>
      <p:ext uri="{BB962C8B-B14F-4D97-AF65-F5344CB8AC3E}">
        <p14:creationId xmlns:p14="http://schemas.microsoft.com/office/powerpoint/2010/main" val="31986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4</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測定対象は、パナソニック製のメグトロン・シックスです。</a:t>
            </a:r>
          </a:p>
          <a:p>
            <a:r>
              <a:rPr kumimoji="1" lang="ja-JP" altLang="en-US" sz="1200" b="0" kern="1200" dirty="0">
                <a:solidFill>
                  <a:schemeClr val="tx1"/>
                </a:solidFill>
                <a:effectLst/>
                <a:latin typeface="+mn-lt"/>
                <a:ea typeface="+mn-ea"/>
                <a:cs typeface="+mn-cs"/>
              </a:rPr>
              <a:t>一般的な電子機器には</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が広く使われますが、メグトロン・シックスは誘電損失が極めて小さく、高速通信機器向けに開発された高性能な材料です。</a:t>
            </a:r>
          </a:p>
          <a:p>
            <a:r>
              <a:rPr kumimoji="1" lang="ja-JP" altLang="en-US" sz="1200" b="0" kern="1200" dirty="0">
                <a:solidFill>
                  <a:schemeClr val="tx1"/>
                </a:solidFill>
                <a:effectLst/>
                <a:latin typeface="+mn-lt"/>
                <a:ea typeface="+mn-ea"/>
                <a:cs typeface="+mn-cs"/>
              </a:rPr>
              <a:t>次世代通信の確立には、こうした高性能基板の特性を正確に把握することが不可欠であり、その評価には今回の</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法が極めて有効です。</a:t>
            </a:r>
          </a:p>
          <a:p>
            <a:r>
              <a:rPr kumimoji="1" lang="ja-JP" altLang="en-US" sz="1200" b="0" kern="1200" dirty="0">
                <a:solidFill>
                  <a:schemeClr val="tx1"/>
                </a:solidFill>
                <a:effectLst/>
                <a:latin typeface="+mn-lt"/>
                <a:ea typeface="+mn-ea"/>
                <a:cs typeface="+mn-cs"/>
              </a:rPr>
              <a:t>なお、</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は先行研究で評価済みのため、今回はメグトロン・シックスに焦点を絞って測定を実施しました。</a:t>
            </a:r>
          </a:p>
        </p:txBody>
      </p:sp>
    </p:spTree>
    <p:extLst>
      <p:ext uri="{BB962C8B-B14F-4D97-AF65-F5344CB8AC3E}">
        <p14:creationId xmlns:p14="http://schemas.microsoft.com/office/powerpoint/2010/main" val="107476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測定に用いた</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法について説明します．これは、誘電体で導体電極を挟み込んで共振器を作り、その共振特性を精密に測定する手法です．</a:t>
            </a:r>
          </a:p>
          <a:p>
            <a:r>
              <a:rPr kumimoji="1" lang="ja-JP" altLang="en-US" sz="1200" b="0" kern="1200" dirty="0">
                <a:solidFill>
                  <a:schemeClr val="tx1"/>
                </a:solidFill>
                <a:effectLst/>
                <a:latin typeface="+mn-lt"/>
                <a:ea typeface="+mn-ea"/>
                <a:cs typeface="+mn-cs"/>
              </a:rPr>
              <a:t>本研究の測定は</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段階のステップで行います．</a:t>
            </a:r>
          </a:p>
          <a:p>
            <a:r>
              <a:rPr kumimoji="1" lang="en-US" altLang="ja-JP" sz="1200" b="0" kern="1200" dirty="0">
                <a:solidFill>
                  <a:schemeClr val="tx1"/>
                </a:solidFill>
                <a:effectLst/>
                <a:latin typeface="+mn-lt"/>
                <a:ea typeface="+mn-ea"/>
                <a:cs typeface="+mn-cs"/>
              </a:rPr>
              <a:t>Step 1</a:t>
            </a:r>
            <a:r>
              <a:rPr kumimoji="1" lang="ja-JP" altLang="en-US" sz="1200" b="0" kern="1200" dirty="0">
                <a:solidFill>
                  <a:schemeClr val="tx1"/>
                </a:solidFill>
                <a:effectLst/>
                <a:latin typeface="+mn-lt"/>
                <a:ea typeface="+mn-ea"/>
                <a:cs typeface="+mn-cs"/>
              </a:rPr>
              <a:t>では、平滑な標準銅円板を用いて測定し、基板樹脂の複素誘電率を決定します．</a:t>
            </a:r>
          </a:p>
          <a:p>
            <a:r>
              <a:rPr kumimoji="1" lang="ja-JP" altLang="en-US" sz="1200" b="0" kern="1200" dirty="0">
                <a:solidFill>
                  <a:schemeClr val="tx1"/>
                </a:solidFill>
                <a:effectLst/>
                <a:latin typeface="+mn-lt"/>
                <a:ea typeface="+mn-ea"/>
                <a:cs typeface="+mn-cs"/>
              </a:rPr>
              <a:t>次に</a:t>
            </a:r>
            <a:r>
              <a:rPr kumimoji="1" lang="en-US" altLang="ja-JP" sz="1200" b="0" kern="1200" dirty="0">
                <a:solidFill>
                  <a:schemeClr val="tx1"/>
                </a:solidFill>
                <a:effectLst/>
                <a:latin typeface="+mn-lt"/>
                <a:ea typeface="+mn-ea"/>
                <a:cs typeface="+mn-cs"/>
              </a:rPr>
              <a:t>Step 2</a:t>
            </a:r>
            <a:r>
              <a:rPr kumimoji="1" lang="ja-JP" altLang="en-US" sz="1200" b="0" kern="1200" dirty="0">
                <a:solidFill>
                  <a:schemeClr val="tx1"/>
                </a:solidFill>
                <a:effectLst/>
                <a:latin typeface="+mn-lt"/>
                <a:ea typeface="+mn-ea"/>
                <a:cs typeface="+mn-cs"/>
              </a:rPr>
              <a:t>として、実基板の粗化された銅箔を用いて同様に測定します．</a:t>
            </a:r>
          </a:p>
          <a:p>
            <a:r>
              <a:rPr kumimoji="1" lang="ja-JP" altLang="en-US" sz="1200" b="0" kern="1200" dirty="0">
                <a:solidFill>
                  <a:schemeClr val="tx1"/>
                </a:solidFill>
                <a:effectLst/>
                <a:latin typeface="+mn-lt"/>
                <a:ea typeface="+mn-ea"/>
                <a:cs typeface="+mn-cs"/>
              </a:rPr>
              <a:t>最終的に、</a:t>
            </a:r>
            <a:r>
              <a:rPr kumimoji="1" lang="en-US" altLang="ja-JP" sz="1200" b="0" kern="1200" dirty="0">
                <a:solidFill>
                  <a:schemeClr val="tx1"/>
                </a:solidFill>
                <a:effectLst/>
                <a:latin typeface="+mn-lt"/>
                <a:ea typeface="+mn-ea"/>
                <a:cs typeface="+mn-cs"/>
              </a:rPr>
              <a:t>Step 2</a:t>
            </a:r>
            <a:r>
              <a:rPr kumimoji="1" lang="ja-JP" altLang="en-US" sz="1200" b="0" kern="1200" dirty="0">
                <a:solidFill>
                  <a:schemeClr val="tx1"/>
                </a:solidFill>
                <a:effectLst/>
                <a:latin typeface="+mn-lt"/>
                <a:ea typeface="+mn-ea"/>
                <a:cs typeface="+mn-cs"/>
              </a:rPr>
              <a:t>で得た全損失から、</a:t>
            </a:r>
            <a:r>
              <a:rPr kumimoji="1" lang="en-US" altLang="ja-JP" sz="1200" b="0" kern="1200" dirty="0">
                <a:solidFill>
                  <a:schemeClr val="tx1"/>
                </a:solidFill>
                <a:effectLst/>
                <a:latin typeface="+mn-lt"/>
                <a:ea typeface="+mn-ea"/>
                <a:cs typeface="+mn-cs"/>
              </a:rPr>
              <a:t>Step 1</a:t>
            </a:r>
            <a:r>
              <a:rPr kumimoji="1" lang="ja-JP" altLang="en-US" sz="1200" b="0" kern="1200" dirty="0">
                <a:solidFill>
                  <a:schemeClr val="tx1"/>
                </a:solidFill>
                <a:effectLst/>
                <a:latin typeface="+mn-lt"/>
                <a:ea typeface="+mn-ea"/>
                <a:cs typeface="+mn-cs"/>
              </a:rPr>
              <a:t>の樹脂による損失分を差し引きます．これにより、表面粗さに起因する導体損失だけを抽出し、実効導電率として算出します．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ここで，ミリ波帯測定における注意点に触れます．</a:t>
            </a:r>
          </a:p>
          <a:p>
            <a:r>
              <a:rPr kumimoji="1" lang="ja-JP" altLang="en-US" sz="1200" b="0" kern="1200" dirty="0">
                <a:solidFill>
                  <a:schemeClr val="tx1"/>
                </a:solidFill>
                <a:effectLst/>
                <a:latin typeface="+mn-lt"/>
                <a:ea typeface="+mn-ea"/>
                <a:cs typeface="+mn-cs"/>
              </a:rPr>
              <a:t>高い周波数帯では，部品のわずかな位置ズレや圧着力のばらつきが大きな測定誤差に繋がります．</a:t>
            </a:r>
          </a:p>
          <a:p>
            <a:r>
              <a:rPr kumimoji="1" lang="ja-JP" altLang="en-US" sz="1200" b="0" kern="1200" dirty="0">
                <a:solidFill>
                  <a:schemeClr val="tx1"/>
                </a:solidFill>
                <a:effectLst/>
                <a:latin typeface="+mn-lt"/>
                <a:ea typeface="+mn-ea"/>
                <a:cs typeface="+mn-cs"/>
              </a:rPr>
              <a:t>そのため本測定では，</a:t>
            </a:r>
            <a:r>
              <a:rPr kumimoji="1" lang="en-US" altLang="ja-JP" sz="1200" b="0" kern="1200" dirty="0">
                <a:solidFill>
                  <a:schemeClr val="tx1"/>
                </a:solidFill>
                <a:effectLst/>
                <a:latin typeface="+mn-lt"/>
                <a:ea typeface="+mn-ea"/>
                <a:cs typeface="+mn-cs"/>
              </a:rPr>
              <a:t>Shim</a:t>
            </a:r>
            <a:r>
              <a:rPr kumimoji="1" lang="ja-JP" altLang="en-US" sz="1200" b="0" kern="1200" dirty="0">
                <a:solidFill>
                  <a:schemeClr val="tx1"/>
                </a:solidFill>
                <a:effectLst/>
                <a:latin typeface="+mn-lt"/>
                <a:ea typeface="+mn-ea"/>
                <a:cs typeface="+mn-cs"/>
              </a:rPr>
              <a:t>シートを用いて円板の中心位置を正確に合わせ、圧着力はデジタルトルクレンチで一定に管理しました．</a:t>
            </a:r>
          </a:p>
          <a:p>
            <a:r>
              <a:rPr kumimoji="1" lang="ja-JP" altLang="en-US" sz="1200" b="0" kern="1200" dirty="0">
                <a:solidFill>
                  <a:schemeClr val="tx1"/>
                </a:solidFill>
                <a:effectLst/>
                <a:latin typeface="+mn-lt"/>
                <a:ea typeface="+mn-ea"/>
                <a:cs typeface="+mn-cs"/>
              </a:rPr>
              <a:t>さらに、測定前に校正を実施し、共振波形の安定を確認してからデータを取得しています．もし不安定な場合は、位置決めからやり直すことで精度を担保しました．</a:t>
            </a:r>
          </a:p>
        </p:txBody>
      </p:sp>
    </p:spTree>
    <p:extLst>
      <p:ext uri="{BB962C8B-B14F-4D97-AF65-F5344CB8AC3E}">
        <p14:creationId xmlns:p14="http://schemas.microsoft.com/office/powerpoint/2010/main" val="277350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6</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30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測定結果に移ります。こちらの</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パラメータのグラフは、</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回の測定の平均値です。</a:t>
            </a:r>
          </a:p>
          <a:p>
            <a:r>
              <a:rPr kumimoji="1" lang="ja-JP" altLang="en-US" sz="1200" b="0" kern="1200" dirty="0">
                <a:solidFill>
                  <a:schemeClr val="tx1"/>
                </a:solidFill>
                <a:effectLst/>
                <a:latin typeface="+mn-lt"/>
                <a:ea typeface="+mn-ea"/>
                <a:cs typeface="+mn-cs"/>
              </a:rPr>
              <a:t>グラフの山の頂点が共振点に対応します．ご覧の通り，左側から一番右の</a:t>
            </a:r>
            <a:r>
              <a:rPr kumimoji="1" lang="en-US" altLang="ja-JP" sz="1200" b="0" kern="1200" dirty="0">
                <a:solidFill>
                  <a:schemeClr val="tx1"/>
                </a:solidFill>
                <a:effectLst/>
                <a:latin typeface="+mn-lt"/>
                <a:ea typeface="+mn-ea"/>
                <a:cs typeface="+mn-cs"/>
              </a:rPr>
              <a:t>67GHz</a:t>
            </a:r>
            <a:r>
              <a:rPr kumimoji="1" lang="ja-JP" altLang="en-US" sz="1200" b="0" kern="1200" dirty="0">
                <a:solidFill>
                  <a:schemeClr val="tx1"/>
                </a:solidFill>
                <a:effectLst/>
                <a:latin typeface="+mn-lt"/>
                <a:ea typeface="+mn-ea"/>
                <a:cs typeface="+mn-cs"/>
              </a:rPr>
              <a:t>帯まで，ピークが鋭く対称性のよい波形が連続して得られています．</a:t>
            </a:r>
          </a:p>
          <a:p>
            <a:r>
              <a:rPr kumimoji="1" lang="ja-JP" altLang="en-US" sz="1200" b="0" kern="1200" dirty="0">
                <a:solidFill>
                  <a:schemeClr val="tx1"/>
                </a:solidFill>
                <a:effectLst/>
                <a:latin typeface="+mn-lt"/>
                <a:ea typeface="+mn-ea"/>
                <a:cs typeface="+mn-cs"/>
              </a:rPr>
              <a:t>グラフ左側に示した「</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値」は、高いほど損失が小さいことを意味します。</a:t>
            </a:r>
          </a:p>
          <a:p>
            <a:r>
              <a:rPr kumimoji="1" lang="ja-JP" altLang="en-US" sz="1200" b="0" kern="1200" dirty="0">
                <a:solidFill>
                  <a:schemeClr val="tx1"/>
                </a:solidFill>
                <a:effectLst/>
                <a:latin typeface="+mn-lt"/>
                <a:ea typeface="+mn-ea"/>
                <a:cs typeface="+mn-cs"/>
              </a:rPr>
              <a:t>高周波域でも鋭いピークを維持しており、先ほどの徹底した位置決めと圧着によって、測定が極めて安定して行われたことが確認できます。</a:t>
            </a:r>
          </a:p>
          <a:p>
            <a:r>
              <a:rPr kumimoji="1" lang="ja-JP" altLang="en-US" sz="1200" b="0" kern="1200" dirty="0">
                <a:solidFill>
                  <a:schemeClr val="tx1"/>
                </a:solidFill>
                <a:effectLst/>
                <a:latin typeface="+mn-lt"/>
                <a:ea typeface="+mn-ea"/>
                <a:cs typeface="+mn-cs"/>
              </a:rPr>
              <a:t>この確かなデータを用いて、次の「複素誘電率」の算出へと進みます。</a:t>
            </a:r>
          </a:p>
        </p:txBody>
      </p:sp>
    </p:spTree>
    <p:extLst>
      <p:ext uri="{BB962C8B-B14F-4D97-AF65-F5344CB8AC3E}">
        <p14:creationId xmlns:p14="http://schemas.microsoft.com/office/powerpoint/2010/main" val="43719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7</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算出した「複素誘電率」の結果です．</a:t>
            </a:r>
          </a:p>
          <a:p>
            <a:r>
              <a:rPr kumimoji="1" lang="ja-JP" altLang="en-US" sz="1200" b="0" kern="1200" dirty="0">
                <a:solidFill>
                  <a:schemeClr val="tx1"/>
                </a:solidFill>
                <a:effectLst/>
                <a:latin typeface="+mn-lt"/>
                <a:ea typeface="+mn-ea"/>
                <a:cs typeface="+mn-cs"/>
              </a:rPr>
              <a:t>左のグラフの比誘電率は，平均で約</a:t>
            </a:r>
            <a:r>
              <a:rPr kumimoji="1" lang="en-US" altLang="ja-JP" sz="1200" b="0" kern="1200" dirty="0">
                <a:solidFill>
                  <a:schemeClr val="tx1"/>
                </a:solidFill>
                <a:effectLst/>
                <a:latin typeface="+mn-lt"/>
                <a:ea typeface="+mn-ea"/>
                <a:cs typeface="+mn-cs"/>
              </a:rPr>
              <a:t>3.59</a:t>
            </a:r>
            <a:r>
              <a:rPr kumimoji="1" lang="ja-JP" altLang="en-US" sz="1200" b="0" kern="1200" dirty="0">
                <a:solidFill>
                  <a:schemeClr val="tx1"/>
                </a:solidFill>
                <a:effectLst/>
                <a:latin typeface="+mn-lt"/>
                <a:ea typeface="+mn-ea"/>
                <a:cs typeface="+mn-cs"/>
              </a:rPr>
              <a:t>とほぼ一定の値を示しました．</a:t>
            </a:r>
          </a:p>
          <a:p>
            <a:r>
              <a:rPr kumimoji="1" lang="ja-JP" altLang="en-US" sz="1200" b="0" kern="1200" dirty="0">
                <a:solidFill>
                  <a:schemeClr val="tx1"/>
                </a:solidFill>
                <a:effectLst/>
                <a:latin typeface="+mn-lt"/>
                <a:ea typeface="+mn-ea"/>
                <a:cs typeface="+mn-cs"/>
              </a:rPr>
              <a:t>右のグラフの誘電損失は，周波数の上昇に比例して増加する傾向が見られます．</a:t>
            </a:r>
          </a:p>
          <a:p>
            <a:r>
              <a:rPr kumimoji="1" lang="ja-JP" altLang="en-US" sz="1200" b="0" kern="1200" dirty="0">
                <a:solidFill>
                  <a:schemeClr val="tx1"/>
                </a:solidFill>
                <a:effectLst/>
                <a:latin typeface="+mn-lt"/>
                <a:ea typeface="+mn-ea"/>
                <a:cs typeface="+mn-cs"/>
              </a:rPr>
              <a:t>これらの結果は既報の特性と整合しており，本測定手法の妥当性が証明されました．</a:t>
            </a:r>
          </a:p>
          <a:p>
            <a:r>
              <a:rPr kumimoji="1" lang="ja-JP" altLang="en-US" sz="1200" b="0" kern="1200" dirty="0">
                <a:solidFill>
                  <a:schemeClr val="tx1"/>
                </a:solidFill>
                <a:effectLst/>
                <a:latin typeface="+mn-lt"/>
                <a:ea typeface="+mn-ea"/>
                <a:cs typeface="+mn-cs"/>
              </a:rPr>
              <a:t>この信頼できるデータを基に，いよいよ本研究の主題である「実効導電率」の評価へと進みます．</a:t>
            </a:r>
          </a:p>
        </p:txBody>
      </p:sp>
    </p:spTree>
    <p:extLst>
      <p:ext uri="{BB962C8B-B14F-4D97-AF65-F5344CB8AC3E}">
        <p14:creationId xmlns:p14="http://schemas.microsoft.com/office/powerpoint/2010/main" val="1077226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2026/2/20</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2.png"/><Relationship Id="rId7"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779765"/>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609975"/>
            <a:ext cx="9144000" cy="1486958"/>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長野高専 電気電子工学科 </a:t>
            </a:r>
            <a:r>
              <a:rPr kumimoji="1" lang="en-US" altLang="ja-JP" dirty="0"/>
              <a:t>5</a:t>
            </a:r>
            <a:r>
              <a:rPr kumimoji="1" lang="ja-JP" altLang="en-US" dirty="0"/>
              <a:t>年</a:t>
            </a:r>
            <a:br>
              <a:rPr kumimoji="1" lang="en-US" altLang="ja-JP" dirty="0"/>
            </a:br>
            <a:r>
              <a:rPr kumimoji="1" lang="en-US" altLang="ja-JP" dirty="0"/>
              <a:t>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508760" y="1224839"/>
            <a:ext cx="6126480" cy="4594860"/>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812800" y="5819699"/>
            <a:ext cx="7988299"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➡この導電率低下による</a:t>
            </a:r>
            <a:r>
              <a:rPr lang="en-US" altLang="ja-JP" sz="2000" kern="100" dirty="0">
                <a:latin typeface="+mn-ea"/>
                <a:cs typeface="Times New Roman" panose="02020603050405020304" pitchFamily="18" charset="0"/>
              </a:rPr>
              <a:t>【</a:t>
            </a:r>
            <a:r>
              <a:rPr lang="ja-JP" altLang="en-US" sz="2000" kern="100" dirty="0">
                <a:latin typeface="+mn-ea"/>
                <a:cs typeface="Times New Roman" panose="02020603050405020304" pitchFamily="18" charset="0"/>
              </a:rPr>
              <a:t>実際の信号減衰（導体損失）</a:t>
            </a:r>
            <a:r>
              <a:rPr lang="en-US" altLang="ja-JP" sz="2000" kern="100" dirty="0">
                <a:latin typeface="+mn-ea"/>
                <a:cs typeface="Times New Roman" panose="02020603050405020304" pitchFamily="18" charset="0"/>
              </a:rPr>
              <a:t>】</a:t>
            </a:r>
            <a:r>
              <a:rPr lang="ja-JP" altLang="en-US" sz="2000" kern="100" dirty="0">
                <a:latin typeface="+mn-ea"/>
                <a:cs typeface="Times New Roman" panose="02020603050405020304" pitchFamily="18" charset="0"/>
              </a:rPr>
              <a:t>の算出へ</a:t>
            </a:r>
            <a:endParaRPr lang="en-US" altLang="ja-JP" sz="2000" kern="100" dirty="0">
              <a:effectLst/>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7E0E39D4-3FEB-FB17-4A91-071DD47FAEF0}"/>
              </a:ext>
            </a:extLst>
          </p:cNvPr>
          <p:cNvSpPr txBox="1"/>
          <p:nvPr/>
        </p:nvSpPr>
        <p:spPr>
          <a:xfrm>
            <a:off x="0" y="481914"/>
            <a:ext cx="9144000" cy="369332"/>
          </a:xfrm>
          <a:prstGeom prst="rect">
            <a:avLst/>
          </a:prstGeom>
          <a:noFill/>
        </p:spPr>
        <p:txBody>
          <a:bodyPr wrap="square">
            <a:spAutoFit/>
          </a:bodyPr>
          <a:lstStyle/>
          <a:p>
            <a:pPr algn="ctr"/>
            <a:r>
              <a:rPr lang="ja-JP" altLang="en-US" dirty="0"/>
              <a:t>結論：高周波になるほど、表面粗さと表皮効果により実効導電率が大幅に低下する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9FC86A4-406A-EA28-DFBF-6CF78FC2D1D8}"/>
                  </a:ext>
                </a:extLst>
              </p:cNvPr>
              <p:cNvSpPr txBox="1"/>
              <p:nvPr/>
            </p:nvSpPr>
            <p:spPr>
              <a:xfrm>
                <a:off x="1273811" y="901706"/>
                <a:ext cx="6596378" cy="369332"/>
              </a:xfrm>
              <a:prstGeom prst="rect">
                <a:avLst/>
              </a:prstGeom>
              <a:solidFill>
                <a:schemeClr val="bg1">
                  <a:alpha val="50000"/>
                </a:schemeClr>
              </a:solidFill>
            </p:spPr>
            <p:txBody>
              <a:bodyPr wrap="square">
                <a:spAutoFit/>
              </a:bodyPr>
              <a:lstStyle/>
              <a:p>
                <a:pPr algn="ctr"/>
                <a:r>
                  <a:rPr lang="ja-JP" altLang="en-US" dirty="0"/>
                  <a:t>理想的な純銅の導電率（約 </a:t>
                </a:r>
                <a14:m>
                  <m:oMath xmlns:m="http://schemas.openxmlformats.org/officeDocument/2006/math">
                    <m:r>
                      <a:rPr lang="en-US" altLang="ja-JP" i="1" dirty="0" smtClean="0">
                        <a:latin typeface="Cambria Math" panose="02040503050406030204" pitchFamily="18" charset="0"/>
                      </a:rPr>
                      <m:t>5.8×</m:t>
                    </m:r>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10</m:t>
                        </m:r>
                      </m:e>
                      <m:sup>
                        <m:r>
                          <a:rPr lang="en-US" altLang="ja-JP" i="1" dirty="0" smtClean="0">
                            <a:latin typeface="Cambria Math" panose="02040503050406030204" pitchFamily="18" charset="0"/>
                          </a:rPr>
                          <m:t>7</m:t>
                        </m:r>
                      </m:sup>
                    </m:sSup>
                  </m:oMath>
                </a14:m>
                <a:r>
                  <a:rPr lang="en-US" altLang="ja-JP" dirty="0"/>
                  <a:t> S/m</a:t>
                </a:r>
                <a:r>
                  <a:rPr lang="ja-JP" altLang="en-US" dirty="0"/>
                  <a:t>）は上方枠外</a:t>
                </a:r>
              </a:p>
            </p:txBody>
          </p:sp>
        </mc:Choice>
        <mc:Fallback xmlns="">
          <p:sp>
            <p:nvSpPr>
              <p:cNvPr id="7" name="テキスト ボックス 6">
                <a:extLst>
                  <a:ext uri="{FF2B5EF4-FFF2-40B4-BE49-F238E27FC236}">
                    <a16:creationId xmlns:a16="http://schemas.microsoft.com/office/drawing/2014/main" id="{69FC86A4-406A-EA28-DFBF-6CF78FC2D1D8}"/>
                  </a:ext>
                </a:extLst>
              </p:cNvPr>
              <p:cNvSpPr txBox="1">
                <a:spLocks noRot="1" noChangeAspect="1" noMove="1" noResize="1" noEditPoints="1" noAdjustHandles="1" noChangeArrowheads="1" noChangeShapeType="1" noTextEdit="1"/>
              </p:cNvSpPr>
              <p:nvPr/>
            </p:nvSpPr>
            <p:spPr>
              <a:xfrm>
                <a:off x="1273811" y="901706"/>
                <a:ext cx="6596378" cy="369332"/>
              </a:xfrm>
              <a:prstGeom prst="rect">
                <a:avLst/>
              </a:prstGeom>
              <a:blipFill>
                <a:blip r:embed="rId5"/>
                <a:stretch>
                  <a:fillRect t="-16393" b="-27869"/>
                </a:stretch>
              </a:blipFill>
            </p:spPr>
            <p:txBody>
              <a:bodyPr/>
              <a:lstStyle/>
              <a:p>
                <a:r>
                  <a:rPr lang="ja-JP" altLang="en-US">
                    <a:noFill/>
                  </a:rPr>
                  <a:t> </a:t>
                </a:r>
              </a:p>
            </p:txBody>
          </p:sp>
        </mc:Fallback>
      </mc:AlternateContent>
      <p:sp>
        <p:nvSpPr>
          <p:cNvPr id="19" name="矢印: 上 18">
            <a:extLst>
              <a:ext uri="{FF2B5EF4-FFF2-40B4-BE49-F238E27FC236}">
                <a16:creationId xmlns:a16="http://schemas.microsoft.com/office/drawing/2014/main" id="{DA066CBB-E510-11C1-C916-E2D5E3D52625}"/>
              </a:ext>
            </a:extLst>
          </p:cNvPr>
          <p:cNvSpPr/>
          <p:nvPr/>
        </p:nvSpPr>
        <p:spPr>
          <a:xfrm rot="7308205">
            <a:off x="3832520" y="2492512"/>
            <a:ext cx="709827" cy="1736381"/>
          </a:xfrm>
          <a:prstGeom prst="upArrow">
            <a:avLst>
              <a:gd name="adj1" fmla="val 50000"/>
              <a:gd name="adj2" fmla="val 67602"/>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2E7D29B-DF1A-E232-DFAE-DD229D6E028C}"/>
              </a:ext>
            </a:extLst>
          </p:cNvPr>
          <p:cNvSpPr txBox="1"/>
          <p:nvPr/>
        </p:nvSpPr>
        <p:spPr>
          <a:xfrm>
            <a:off x="3486717" y="1879081"/>
            <a:ext cx="3486150" cy="830997"/>
          </a:xfrm>
          <a:prstGeom prst="rect">
            <a:avLst/>
          </a:prstGeom>
          <a:solidFill>
            <a:schemeClr val="bg1">
              <a:alpha val="50000"/>
            </a:schemeClr>
          </a:solidFill>
        </p:spPr>
        <p:txBody>
          <a:bodyPr wrap="square">
            <a:spAutoFit/>
          </a:bodyPr>
          <a:lstStyle/>
          <a:p>
            <a:r>
              <a:rPr lang="ja-JP" altLang="en-US" sz="1600" dirty="0">
                <a:latin typeface="+mn-ea"/>
              </a:rPr>
              <a:t>周波数上昇に伴う実効導電率低下</a:t>
            </a:r>
            <a:endParaRPr lang="en-US" altLang="ja-JP" sz="1600" dirty="0">
              <a:latin typeface="+mn-ea"/>
            </a:endParaRPr>
          </a:p>
          <a:p>
            <a:r>
              <a:rPr lang="ja-JP" altLang="en-US" sz="1600" dirty="0">
                <a:latin typeface="+mn-ea"/>
              </a:rPr>
              <a:t>要因：表皮深さの減少 </a:t>
            </a:r>
            <a:r>
              <a:rPr lang="en-US" altLang="ja-JP" sz="1600" dirty="0">
                <a:latin typeface="+mn-ea"/>
              </a:rPr>
              <a:t>× </a:t>
            </a:r>
            <a:r>
              <a:rPr lang="ja-JP" altLang="en-US" sz="1600" dirty="0">
                <a:latin typeface="+mn-ea"/>
              </a:rPr>
              <a:t>表面凹凸 </a:t>
            </a:r>
            <a:br>
              <a:rPr lang="en-US" altLang="ja-JP" sz="1600" dirty="0">
                <a:latin typeface="+mn-ea"/>
              </a:rPr>
            </a:br>
            <a:r>
              <a:rPr lang="ja-JP" altLang="en-US" sz="1600" dirty="0">
                <a:latin typeface="+mn-ea"/>
              </a:rPr>
              <a:t>➡ 実効的な電流経路の増大</a:t>
            </a: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11336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57702"/>
            <a:ext cx="7886700" cy="624689"/>
          </a:xfrm>
        </p:spPr>
        <p:txBody>
          <a:bodyPr/>
          <a:lstStyle/>
          <a:p>
            <a:r>
              <a:rPr kumimoji="1" lang="ja-JP" altLang="en-US" dirty="0"/>
              <a:t>減衰定数の算出結果</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2582880"/>
                <a:ext cx="3458721" cy="2502095"/>
              </a:xfrm>
              <a:prstGeom prst="rect">
                <a:avLst/>
              </a:prstGeom>
              <a:solidFill>
                <a:schemeClr val="bg1">
                  <a:alpha val="9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25828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775937"/>
            <a:ext cx="3213099" cy="750975"/>
          </a:xfrm>
          <a:prstGeom prst="rect">
            <a:avLst/>
          </a:prstGeom>
          <a:solidFill>
            <a:schemeClr val="bg1">
              <a:alpha val="90000"/>
            </a:schemeClr>
          </a:solid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このような式で実験結果を減衰定数に反映</a:t>
            </a:r>
            <a:endParaRPr lang="en-US" altLang="ja-JP" sz="2000" kern="100" dirty="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1334892" y="3250897"/>
            <a:ext cx="1614952" cy="523220"/>
          </a:xfrm>
          <a:prstGeom prst="rect">
            <a:avLst/>
          </a:prstGeom>
          <a:solidFill>
            <a:schemeClr val="bg1">
              <a:alpha val="50000"/>
            </a:schemeClr>
          </a:solidFill>
        </p:spPr>
        <p:txBody>
          <a:bodyPr wrap="square" rtlCol="0">
            <a:spAutoFit/>
          </a:bodyPr>
          <a:lstStyle/>
          <a:p>
            <a:pPr algn="l"/>
            <a:r>
              <a:rPr kumimoji="1" lang="ja-JP" altLang="en-US" sz="1400" dirty="0">
                <a:solidFill>
                  <a:srgbClr val="0000FF"/>
                </a:solidFill>
                <a:latin typeface="メイリオ" panose="020B0604030504040204" pitchFamily="50" charset="-128"/>
                <a:ea typeface="メイリオ" panose="020B0604030504040204" pitchFamily="50" charset="-128"/>
              </a:rPr>
              <a:t>実測モデル</a:t>
            </a:r>
            <a:br>
              <a:rPr kumimoji="1" lang="en-US" altLang="ja-JP" sz="1400" dirty="0">
                <a:solidFill>
                  <a:srgbClr val="0000FF"/>
                </a:solidFill>
                <a:latin typeface="メイリオ" panose="020B0604030504040204" pitchFamily="50" charset="-128"/>
                <a:ea typeface="メイリオ" panose="020B0604030504040204" pitchFamily="50" charset="-128"/>
              </a:rPr>
            </a:br>
            <a:r>
              <a:rPr kumimoji="1" lang="ja-JP" altLang="en-US" sz="1400" dirty="0">
                <a:solidFill>
                  <a:srgbClr val="0000FF"/>
                </a:solidFill>
                <a:latin typeface="メイリオ" panose="020B0604030504040204" pitchFamily="50" charset="-128"/>
                <a:ea typeface="メイリオ" panose="020B0604030504040204" pitchFamily="50" charset="-128"/>
              </a:rPr>
              <a:t>（表面粗さ考慮）</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1467647" y="4347709"/>
            <a:ext cx="1349443" cy="523220"/>
          </a:xfrm>
          <a:prstGeom prst="rect">
            <a:avLst/>
          </a:prstGeom>
          <a:noFill/>
        </p:spPr>
        <p:txBody>
          <a:bodyPr wrap="square" rtlCol="0">
            <a:spAutoFit/>
          </a:bodyPr>
          <a:lstStyle/>
          <a:p>
            <a:pPr algn="l"/>
            <a:r>
              <a:rPr kumimoji="1" lang="ja-JP" altLang="en-US" sz="1400" dirty="0">
                <a:solidFill>
                  <a:srgbClr val="FF00FF"/>
                </a:solidFill>
                <a:latin typeface="メイリオ" panose="020B0604030504040204" pitchFamily="50" charset="-128"/>
                <a:ea typeface="メイリオ" panose="020B0604030504040204" pitchFamily="50" charset="-128"/>
              </a:rPr>
              <a:t>理想モデル</a:t>
            </a:r>
            <a:br>
              <a:rPr kumimoji="1" lang="en-US" altLang="ja-JP" sz="1400" dirty="0">
                <a:solidFill>
                  <a:srgbClr val="FF00FF"/>
                </a:solidFill>
                <a:latin typeface="メイリオ" panose="020B0604030504040204" pitchFamily="50" charset="-128"/>
                <a:ea typeface="メイリオ" panose="020B0604030504040204" pitchFamily="50" charset="-128"/>
              </a:rPr>
            </a:br>
            <a:r>
              <a:rPr kumimoji="1" lang="ja-JP" altLang="en-US" sz="1400" dirty="0">
                <a:solidFill>
                  <a:srgbClr val="FF00FF"/>
                </a:solidFill>
                <a:latin typeface="メイリオ" panose="020B0604030504040204" pitchFamily="50" charset="-128"/>
                <a:ea typeface="メイリオ" panose="020B0604030504040204" pitchFamily="50" charset="-128"/>
              </a:rPr>
              <a:t>（平滑仮定）</a:t>
            </a:r>
          </a:p>
        </p:txBody>
      </p:sp>
      <p:cxnSp>
        <p:nvCxnSpPr>
          <p:cNvPr id="11" name="直線矢印コネクタ 10">
            <a:extLst>
              <a:ext uri="{FF2B5EF4-FFF2-40B4-BE49-F238E27FC236}">
                <a16:creationId xmlns:a16="http://schemas.microsoft.com/office/drawing/2014/main" id="{1A201890-19F1-84CD-5EB8-1976B691DA90}"/>
              </a:ext>
            </a:extLst>
          </p:cNvPr>
          <p:cNvCxnSpPr>
            <a:cxnSpLocks/>
            <a:stCxn id="8" idx="3"/>
          </p:cNvCxnSpPr>
          <p:nvPr/>
        </p:nvCxnSpPr>
        <p:spPr>
          <a:xfrm flipV="1">
            <a:off x="2949844" y="3383280"/>
            <a:ext cx="733156" cy="12922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3"/>
          </p:cNvCxnSpPr>
          <p:nvPr/>
        </p:nvCxnSpPr>
        <p:spPr>
          <a:xfrm>
            <a:off x="2817090" y="4609319"/>
            <a:ext cx="349443" cy="311982"/>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FD9B39B-7A79-3682-F309-5618A965012D}"/>
              </a:ext>
            </a:extLst>
          </p:cNvPr>
          <p:cNvSpPr txBox="1"/>
          <p:nvPr/>
        </p:nvSpPr>
        <p:spPr>
          <a:xfrm>
            <a:off x="0" y="630015"/>
            <a:ext cx="9232900" cy="369332"/>
          </a:xfrm>
          <a:prstGeom prst="rect">
            <a:avLst/>
          </a:prstGeom>
          <a:noFill/>
        </p:spPr>
        <p:txBody>
          <a:bodyPr wrap="square">
            <a:spAutoFit/>
          </a:bodyPr>
          <a:lstStyle/>
          <a:p>
            <a:pPr algn="ctr"/>
            <a:r>
              <a:rPr lang="ja-JP" altLang="en-US" dirty="0"/>
              <a:t>結論：表面粗さを考慮しない理想モデルは、実際の導体損失を大きく過小評価する</a:t>
            </a:r>
          </a:p>
        </p:txBody>
      </p:sp>
      <p:cxnSp>
        <p:nvCxnSpPr>
          <p:cNvPr id="27" name="直線矢印コネクタ 26">
            <a:extLst>
              <a:ext uri="{FF2B5EF4-FFF2-40B4-BE49-F238E27FC236}">
                <a16:creationId xmlns:a16="http://schemas.microsoft.com/office/drawing/2014/main" id="{E9529C99-62B4-C557-20C0-3E0FCA058FB3}"/>
              </a:ext>
            </a:extLst>
          </p:cNvPr>
          <p:cNvCxnSpPr>
            <a:endCxn id="9" idx="0"/>
          </p:cNvCxnSpPr>
          <p:nvPr/>
        </p:nvCxnSpPr>
        <p:spPr>
          <a:xfrm>
            <a:off x="2139833" y="3774117"/>
            <a:ext cx="2536" cy="573592"/>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5DF18D5-93D6-554A-C8D8-110EB68BA298}"/>
              </a:ext>
            </a:extLst>
          </p:cNvPr>
          <p:cNvSpPr txBox="1"/>
          <p:nvPr/>
        </p:nvSpPr>
        <p:spPr>
          <a:xfrm>
            <a:off x="2400867" y="3831494"/>
            <a:ext cx="2176817" cy="584775"/>
          </a:xfrm>
          <a:prstGeom prst="rect">
            <a:avLst/>
          </a:prstGeom>
          <a:solidFill>
            <a:schemeClr val="bg1">
              <a:alpha val="50000"/>
            </a:schemeClr>
          </a:solidFill>
        </p:spPr>
        <p:txBody>
          <a:bodyPr wrap="square">
            <a:spAutoFit/>
          </a:bodyPr>
          <a:lstStyle/>
          <a:p>
            <a:r>
              <a:rPr lang="ja-JP" altLang="en-US" sz="1600" dirty="0">
                <a:solidFill>
                  <a:srgbClr val="7030A0"/>
                </a:solidFill>
                <a:latin typeface="+mn-ea"/>
              </a:rPr>
              <a:t>導体損失の差</a:t>
            </a:r>
            <a:br>
              <a:rPr lang="en-US" altLang="ja-JP" sz="1600" dirty="0">
                <a:solidFill>
                  <a:srgbClr val="7030A0"/>
                </a:solidFill>
                <a:latin typeface="+mn-ea"/>
              </a:rPr>
            </a:br>
            <a:r>
              <a:rPr lang="en-US" altLang="ja-JP" sz="1600" dirty="0">
                <a:solidFill>
                  <a:srgbClr val="7030A0"/>
                </a:solidFill>
                <a:latin typeface="+mn-ea"/>
              </a:rPr>
              <a:t>2.62</a:t>
            </a:r>
            <a:r>
              <a:rPr lang="ja-JP" altLang="en-US" sz="1600" dirty="0">
                <a:solidFill>
                  <a:srgbClr val="7030A0"/>
                </a:solidFill>
                <a:latin typeface="+mn-ea"/>
              </a:rPr>
              <a:t>倍 </a:t>
            </a:r>
            <a:r>
              <a:rPr lang="en-US" altLang="ja-JP" sz="1600" dirty="0">
                <a:solidFill>
                  <a:srgbClr val="7030A0"/>
                </a:solidFill>
                <a:latin typeface="+mn-ea"/>
              </a:rPr>
              <a:t>〜 4.64</a:t>
            </a:r>
            <a:r>
              <a:rPr lang="ja-JP" altLang="en-US" sz="1600" dirty="0">
                <a:solidFill>
                  <a:srgbClr val="7030A0"/>
                </a:solidFill>
                <a:latin typeface="+mn-ea"/>
              </a:rPr>
              <a:t>倍</a:t>
            </a:r>
          </a:p>
        </p:txBody>
      </p:sp>
      <p:sp>
        <p:nvSpPr>
          <p:cNvPr id="40" name="テキスト ボックス 39">
            <a:extLst>
              <a:ext uri="{FF2B5EF4-FFF2-40B4-BE49-F238E27FC236}">
                <a16:creationId xmlns:a16="http://schemas.microsoft.com/office/drawing/2014/main" id="{637EADFB-3727-3FA6-CD42-42DB76EF4160}"/>
              </a:ext>
            </a:extLst>
          </p:cNvPr>
          <p:cNvSpPr txBox="1"/>
          <p:nvPr/>
        </p:nvSpPr>
        <p:spPr>
          <a:xfrm>
            <a:off x="5077460" y="6006508"/>
            <a:ext cx="2948940" cy="369332"/>
          </a:xfrm>
          <a:prstGeom prst="rect">
            <a:avLst/>
          </a:prstGeom>
          <a:noFill/>
        </p:spPr>
        <p:txBody>
          <a:bodyPr wrap="square">
            <a:spAutoFit/>
          </a:bodyPr>
          <a:lstStyle/>
          <a:p>
            <a:r>
              <a:rPr lang="ja-JP" altLang="en-US" dirty="0"/>
              <a:t>➡ </a:t>
            </a:r>
            <a:r>
              <a:rPr lang="en-US" altLang="ja-JP" dirty="0"/>
              <a:t>【</a:t>
            </a:r>
            <a:r>
              <a:rPr lang="ja-JP" altLang="en-US" dirty="0"/>
              <a:t>今後の展望</a:t>
            </a:r>
            <a:r>
              <a:rPr lang="en-US" altLang="ja-JP" dirty="0"/>
              <a:t>】</a:t>
            </a:r>
            <a:r>
              <a:rPr lang="ja-JP" altLang="en-US" dirty="0"/>
              <a:t>へ</a:t>
            </a:r>
          </a:p>
        </p:txBody>
      </p:sp>
      <p:sp>
        <p:nvSpPr>
          <p:cNvPr id="44" name="テキスト ボックス 43">
            <a:extLst>
              <a:ext uri="{FF2B5EF4-FFF2-40B4-BE49-F238E27FC236}">
                <a16:creationId xmlns:a16="http://schemas.microsoft.com/office/drawing/2014/main" id="{2FCDB00E-232C-61E4-BD68-1DAD9BCE7831}"/>
              </a:ext>
            </a:extLst>
          </p:cNvPr>
          <p:cNvSpPr txBox="1"/>
          <p:nvPr/>
        </p:nvSpPr>
        <p:spPr>
          <a:xfrm>
            <a:off x="4023793" y="3279586"/>
            <a:ext cx="1614952" cy="738664"/>
          </a:xfrm>
          <a:prstGeom prst="rect">
            <a:avLst/>
          </a:prstGeom>
          <a:noFill/>
        </p:spPr>
        <p:txBody>
          <a:bodyPr wrap="square">
            <a:spAutoFit/>
          </a:bodyPr>
          <a:lstStyle/>
          <a:p>
            <a:r>
              <a:rPr lang="zh-TW" altLang="en-US" sz="1400" dirty="0">
                <a:solidFill>
                  <a:srgbClr val="FF0000"/>
                </a:solidFill>
              </a:rPr>
              <a:t>総減衰定数</a:t>
            </a:r>
            <a:br>
              <a:rPr lang="en-US" altLang="zh-TW" sz="1400" dirty="0">
                <a:solidFill>
                  <a:srgbClr val="FF0000"/>
                </a:solidFill>
              </a:rPr>
            </a:br>
            <a:r>
              <a:rPr lang="zh-TW" altLang="en-US" sz="1400" dirty="0">
                <a:solidFill>
                  <a:srgbClr val="FF0000"/>
                </a:solidFill>
              </a:rPr>
              <a:t>（最大 </a:t>
            </a:r>
            <a:br>
              <a:rPr lang="en-US" altLang="zh-TW" sz="1400" dirty="0">
                <a:solidFill>
                  <a:srgbClr val="FF0000"/>
                </a:solidFill>
              </a:rPr>
            </a:br>
            <a:r>
              <a:rPr lang="zh-TW" altLang="en-US" sz="1400" dirty="0">
                <a:solidFill>
                  <a:srgbClr val="FF0000"/>
                </a:solidFill>
              </a:rPr>
              <a:t>約</a:t>
            </a:r>
            <a:r>
              <a:rPr lang="en-US" altLang="zh-TW" sz="1400" dirty="0">
                <a:solidFill>
                  <a:srgbClr val="FF0000"/>
                </a:solidFill>
              </a:rPr>
              <a:t>6.2dB/20mm</a:t>
            </a:r>
            <a:r>
              <a:rPr lang="zh-TW" altLang="en-US" sz="1400" dirty="0">
                <a:solidFill>
                  <a:srgbClr val="FF0000"/>
                </a:solidFill>
              </a:rPr>
              <a:t>）</a:t>
            </a:r>
            <a:endParaRPr lang="ja-JP" altLang="en-US" sz="1400" dirty="0">
              <a:solidFill>
                <a:srgbClr val="FF0000"/>
              </a:solidFill>
            </a:endParaRPr>
          </a:p>
        </p:txBody>
      </p:sp>
      <p:cxnSp>
        <p:nvCxnSpPr>
          <p:cNvPr id="45" name="直線矢印コネクタ 44">
            <a:extLst>
              <a:ext uri="{FF2B5EF4-FFF2-40B4-BE49-F238E27FC236}">
                <a16:creationId xmlns:a16="http://schemas.microsoft.com/office/drawing/2014/main" id="{0FC4D2F3-2C4D-2243-14AB-85D23E7C6FB3}"/>
              </a:ext>
            </a:extLst>
          </p:cNvPr>
          <p:cNvCxnSpPr>
            <a:cxnSpLocks/>
            <a:stCxn id="44" idx="0"/>
          </p:cNvCxnSpPr>
          <p:nvPr/>
        </p:nvCxnSpPr>
        <p:spPr>
          <a:xfrm flipV="1">
            <a:off x="4831269" y="2526912"/>
            <a:ext cx="0" cy="7526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079DAD-53FC-F0E9-42EB-985E077B7F9F}"/>
              </a:ext>
            </a:extLst>
          </p:cNvPr>
          <p:cNvSpPr>
            <a:spLocks noGrp="1"/>
          </p:cNvSpPr>
          <p:nvPr>
            <p:ph type="title"/>
          </p:nvPr>
        </p:nvSpPr>
        <p:spPr>
          <a:xfrm>
            <a:off x="628650" y="56348"/>
            <a:ext cx="7886700" cy="624689"/>
          </a:xfrm>
        </p:spPr>
        <p:txBody>
          <a:bodyPr/>
          <a:lstStyle/>
          <a:p>
            <a:r>
              <a:rPr kumimoji="1" lang="ja-JP" altLang="en-US" dirty="0"/>
              <a:t>今後の展望</a:t>
            </a:r>
          </a:p>
        </p:txBody>
      </p:sp>
      <p:sp>
        <p:nvSpPr>
          <p:cNvPr id="3" name="コンテンツ プレースホルダー 2">
            <a:extLst>
              <a:ext uri="{FF2B5EF4-FFF2-40B4-BE49-F238E27FC236}">
                <a16:creationId xmlns:a16="http://schemas.microsoft.com/office/drawing/2014/main" id="{59D2BC2D-8A4D-4AD4-5698-7F9689B24A7B}"/>
              </a:ext>
            </a:extLst>
          </p:cNvPr>
          <p:cNvSpPr>
            <a:spLocks noGrp="1"/>
          </p:cNvSpPr>
          <p:nvPr>
            <p:ph idx="1"/>
          </p:nvPr>
        </p:nvSpPr>
        <p:spPr>
          <a:xfrm>
            <a:off x="628650" y="7214909"/>
            <a:ext cx="7886700" cy="5083454"/>
          </a:xfrm>
          <a:solidFill>
            <a:schemeClr val="bg1">
              <a:alpha val="70000"/>
            </a:schemeClr>
          </a:solidFill>
        </p:spPr>
        <p:txBody>
          <a:bodyPr/>
          <a:lstStyle/>
          <a:p>
            <a:r>
              <a:rPr kumimoji="1" lang="en-US" altLang="ja-JP" dirty="0"/>
              <a:t>【</a:t>
            </a:r>
            <a:r>
              <a:rPr kumimoji="1" lang="ja-JP" altLang="en-US" dirty="0"/>
              <a:t>測定</a:t>
            </a:r>
            <a:r>
              <a:rPr kumimoji="1" lang="en-US" altLang="ja-JP" dirty="0"/>
              <a:t>】</a:t>
            </a:r>
            <a:r>
              <a:rPr kumimoji="1" lang="ja-JP" altLang="en-US" dirty="0"/>
              <a:t>三次元形状の高精度な定量評価</a:t>
            </a:r>
            <a:endParaRPr kumimoji="1" lang="en-US" altLang="ja-JP" dirty="0"/>
          </a:p>
          <a:p>
            <a:pPr lvl="1"/>
            <a:r>
              <a:rPr kumimoji="1" lang="ja-JP" altLang="en-US" dirty="0"/>
              <a:t>触針式では捉えきれない微細凹凸をレーザー顕微鏡等で非接触測定</a:t>
            </a:r>
            <a:endParaRPr kumimoji="1" lang="en-US" altLang="ja-JP" dirty="0"/>
          </a:p>
          <a:p>
            <a:r>
              <a:rPr kumimoji="1" lang="en-US" altLang="ja-JP" dirty="0"/>
              <a:t>【</a:t>
            </a:r>
            <a:r>
              <a:rPr kumimoji="1" lang="ja-JP" altLang="en-US" dirty="0"/>
              <a:t>モデル化</a:t>
            </a:r>
            <a:r>
              <a:rPr kumimoji="1" lang="en-US" altLang="ja-JP" dirty="0"/>
              <a:t>】</a:t>
            </a:r>
            <a:r>
              <a:rPr kumimoji="1" lang="ja-JP" altLang="en-US" dirty="0"/>
              <a:t>導体損失の理論予測モデル構築</a:t>
            </a:r>
            <a:endParaRPr kumimoji="1" lang="en-US" altLang="ja-JP" dirty="0"/>
          </a:p>
          <a:p>
            <a:pPr lvl="1"/>
            <a:r>
              <a:rPr kumimoji="1" lang="ja-JP" altLang="en-US" dirty="0"/>
              <a:t>取得した形状データに</a:t>
            </a:r>
            <a:r>
              <a:rPr kumimoji="1" lang="en-US" altLang="ja-JP" dirty="0"/>
              <a:t>Huray</a:t>
            </a:r>
            <a:r>
              <a:rPr kumimoji="1" lang="ja-JP" altLang="en-US" dirty="0"/>
              <a:t>モデルなどを適用し、物理的な損失予測式を導出</a:t>
            </a:r>
            <a:endParaRPr kumimoji="1" lang="en-US" altLang="ja-JP" dirty="0"/>
          </a:p>
          <a:p>
            <a:r>
              <a:rPr kumimoji="1" lang="en-US" altLang="ja-JP" dirty="0"/>
              <a:t>【</a:t>
            </a:r>
            <a:r>
              <a:rPr kumimoji="1" lang="ja-JP" altLang="en-US" dirty="0"/>
              <a:t>検証</a:t>
            </a:r>
            <a:r>
              <a:rPr kumimoji="1" lang="en-US" altLang="ja-JP" dirty="0"/>
              <a:t>】</a:t>
            </a:r>
            <a:r>
              <a:rPr kumimoji="1" lang="ja-JP" altLang="en-US" dirty="0"/>
              <a:t>電磁界シミュレーションによる解析</a:t>
            </a:r>
            <a:endParaRPr kumimoji="1" lang="en-US" altLang="ja-JP" dirty="0"/>
          </a:p>
          <a:p>
            <a:pPr lvl="1"/>
            <a:r>
              <a:rPr kumimoji="1" lang="en-US" altLang="ja-JP" dirty="0"/>
              <a:t>FDTD</a:t>
            </a:r>
            <a:r>
              <a:rPr kumimoji="1" lang="ja-JP" altLang="en-US" dirty="0"/>
              <a:t>解析などを用い、実測・計算モデルの妥当性を伝送特性の観点から検証</a:t>
            </a:r>
          </a:p>
        </p:txBody>
      </p:sp>
      <p:pic>
        <p:nvPicPr>
          <p:cNvPr id="12" name="図 11">
            <a:extLst>
              <a:ext uri="{FF2B5EF4-FFF2-40B4-BE49-F238E27FC236}">
                <a16:creationId xmlns:a16="http://schemas.microsoft.com/office/drawing/2014/main" id="{9A055ECD-ACF6-D724-4E02-FEDE7844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240" y="10360523"/>
            <a:ext cx="2970000" cy="1620000"/>
          </a:xfrm>
          <a:prstGeom prst="rect">
            <a:avLst/>
          </a:prstGeom>
        </p:spPr>
      </p:pic>
      <p:pic>
        <p:nvPicPr>
          <p:cNvPr id="15" name="図 14" descr="レーザー顕微鏡&#10;">
            <a:extLst>
              <a:ext uri="{FF2B5EF4-FFF2-40B4-BE49-F238E27FC236}">
                <a16:creationId xmlns:a16="http://schemas.microsoft.com/office/drawing/2014/main" id="{465B145E-1F91-1BAA-50C0-06AEB3A99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40" y="10360523"/>
            <a:ext cx="2970000" cy="1620000"/>
          </a:xfrm>
          <a:prstGeom prst="rect">
            <a:avLst/>
          </a:prstGeom>
        </p:spPr>
      </p:pic>
      <p:pic>
        <p:nvPicPr>
          <p:cNvPr id="4" name="図 3">
            <a:extLst>
              <a:ext uri="{FF2B5EF4-FFF2-40B4-BE49-F238E27FC236}">
                <a16:creationId xmlns:a16="http://schemas.microsoft.com/office/drawing/2014/main" id="{EAF45C91-E7C4-C6ED-B55D-8EB6B2E249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2240" y="10360522"/>
            <a:ext cx="2970002" cy="1620000"/>
          </a:xfrm>
          <a:prstGeom prst="rect">
            <a:avLst/>
          </a:prstGeom>
        </p:spPr>
      </p:pic>
      <p:pic>
        <p:nvPicPr>
          <p:cNvPr id="5" name="図 4" descr="レーザー顕微鏡&#10;">
            <a:extLst>
              <a:ext uri="{FF2B5EF4-FFF2-40B4-BE49-F238E27FC236}">
                <a16:creationId xmlns:a16="http://schemas.microsoft.com/office/drawing/2014/main" id="{CD1FBD99-F4CB-6F6D-92B4-F2EEC157F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76792"/>
            <a:ext cx="2970000" cy="1620000"/>
          </a:xfrm>
          <a:prstGeom prst="rect">
            <a:avLst/>
          </a:prstGeom>
        </p:spPr>
      </p:pic>
      <p:sp>
        <p:nvSpPr>
          <p:cNvPr id="7" name="テキスト ボックス 6">
            <a:extLst>
              <a:ext uri="{FF2B5EF4-FFF2-40B4-BE49-F238E27FC236}">
                <a16:creationId xmlns:a16="http://schemas.microsoft.com/office/drawing/2014/main" id="{06A9CD5B-6145-2C5F-AF35-0847671EC0F2}"/>
              </a:ext>
            </a:extLst>
          </p:cNvPr>
          <p:cNvSpPr txBox="1"/>
          <p:nvPr/>
        </p:nvSpPr>
        <p:spPr>
          <a:xfrm>
            <a:off x="0" y="1594958"/>
            <a:ext cx="2570346" cy="1754326"/>
          </a:xfrm>
          <a:prstGeom prst="rect">
            <a:avLst/>
          </a:prstGeom>
          <a:solidFill>
            <a:schemeClr val="bg1">
              <a:alpha val="70000"/>
            </a:schemeClr>
          </a:solidFill>
        </p:spPr>
        <p:txBody>
          <a:bodyPr wrap="square">
            <a:spAutoFit/>
          </a:bodyPr>
          <a:lstStyle/>
          <a:p>
            <a:r>
              <a:rPr lang="en-US" altLang="ja-JP" b="1" dirty="0"/>
              <a:t>STEP 1</a:t>
            </a:r>
            <a:br>
              <a:rPr lang="en-US" altLang="ja-JP" b="1" dirty="0"/>
            </a:br>
            <a:r>
              <a:rPr lang="ja-JP" altLang="en-US" b="1" dirty="0"/>
              <a:t>三次元形状の定量評価</a:t>
            </a:r>
            <a:r>
              <a:rPr lang="ja-JP" altLang="en-US" dirty="0"/>
              <a:t> </a:t>
            </a:r>
            <a:br>
              <a:rPr lang="en-US" altLang="ja-JP" dirty="0"/>
            </a:br>
            <a:r>
              <a:rPr lang="ja-JP" altLang="en-US" dirty="0"/>
              <a:t>・共焦点レーザー顕微鏡を使用</a:t>
            </a:r>
            <a:br>
              <a:rPr lang="en-US" altLang="ja-JP" dirty="0"/>
            </a:br>
            <a:r>
              <a:rPr lang="ja-JP" altLang="en-US" dirty="0"/>
              <a:t>・微細凹凸を</a:t>
            </a:r>
            <a:br>
              <a:rPr lang="en-US" altLang="ja-JP" dirty="0"/>
            </a:br>
            <a:r>
              <a:rPr lang="ja-JP" altLang="en-US" dirty="0"/>
              <a:t>非接触で測定</a:t>
            </a:r>
          </a:p>
        </p:txBody>
      </p:sp>
      <p:pic>
        <p:nvPicPr>
          <p:cNvPr id="8" name="図 7">
            <a:extLst>
              <a:ext uri="{FF2B5EF4-FFF2-40B4-BE49-F238E27FC236}">
                <a16:creationId xmlns:a16="http://schemas.microsoft.com/office/drawing/2014/main" id="{CBD4A8E8-2140-9CE3-D142-6416F0323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240" y="3876792"/>
            <a:ext cx="2970000" cy="1620000"/>
          </a:xfrm>
          <a:prstGeom prst="rect">
            <a:avLst/>
          </a:prstGeom>
        </p:spPr>
      </p:pic>
      <p:sp>
        <p:nvSpPr>
          <p:cNvPr id="9" name="テキスト ボックス 8">
            <a:extLst>
              <a:ext uri="{FF2B5EF4-FFF2-40B4-BE49-F238E27FC236}">
                <a16:creationId xmlns:a16="http://schemas.microsoft.com/office/drawing/2014/main" id="{9ADEBCC3-57B7-5028-D071-78B36A0BF223}"/>
              </a:ext>
            </a:extLst>
          </p:cNvPr>
          <p:cNvSpPr txBox="1"/>
          <p:nvPr/>
        </p:nvSpPr>
        <p:spPr>
          <a:xfrm>
            <a:off x="3218985" y="1594958"/>
            <a:ext cx="2651707" cy="1754326"/>
          </a:xfrm>
          <a:prstGeom prst="rect">
            <a:avLst/>
          </a:prstGeom>
          <a:solidFill>
            <a:schemeClr val="bg1">
              <a:alpha val="70000"/>
            </a:schemeClr>
          </a:solidFill>
        </p:spPr>
        <p:txBody>
          <a:bodyPr wrap="square">
            <a:spAutoFit/>
          </a:bodyPr>
          <a:lstStyle/>
          <a:p>
            <a:r>
              <a:rPr lang="en-US" altLang="ja-JP" b="1" dirty="0"/>
              <a:t>STEP 2</a:t>
            </a:r>
            <a:br>
              <a:rPr lang="en-US" altLang="ja-JP" b="1" dirty="0"/>
            </a:br>
            <a:r>
              <a:rPr lang="ja-JP" altLang="en-US" b="1" dirty="0"/>
              <a:t>導体損失の予測式構築</a:t>
            </a:r>
            <a:r>
              <a:rPr lang="ja-JP" altLang="en-US" dirty="0"/>
              <a:t> </a:t>
            </a:r>
            <a:endParaRPr lang="en-US" altLang="ja-JP" dirty="0"/>
          </a:p>
          <a:p>
            <a:r>
              <a:rPr lang="ja-JP" altLang="en-US" dirty="0"/>
              <a:t>・</a:t>
            </a:r>
            <a:r>
              <a:rPr lang="en-US" altLang="ja-JP" dirty="0"/>
              <a:t>Huray</a:t>
            </a:r>
            <a:r>
              <a:rPr lang="ja-JP" altLang="en-US" dirty="0"/>
              <a:t>モデル等へ</a:t>
            </a:r>
            <a:br>
              <a:rPr lang="en-US" altLang="ja-JP" dirty="0"/>
            </a:br>
            <a:r>
              <a:rPr lang="ja-JP" altLang="en-US" dirty="0"/>
              <a:t>形状データを適用</a:t>
            </a:r>
            <a:endParaRPr lang="en-US" altLang="ja-JP" dirty="0"/>
          </a:p>
          <a:p>
            <a:r>
              <a:rPr lang="ja-JP" altLang="en-US" dirty="0"/>
              <a:t>・物理的な損失予測式</a:t>
            </a:r>
            <a:br>
              <a:rPr lang="en-US" altLang="ja-JP" dirty="0"/>
            </a:br>
            <a:r>
              <a:rPr lang="ja-JP" altLang="en-US" dirty="0"/>
              <a:t>を導出</a:t>
            </a:r>
          </a:p>
        </p:txBody>
      </p:sp>
      <p:sp>
        <p:nvSpPr>
          <p:cNvPr id="10" name="テキスト ボックス 9">
            <a:extLst>
              <a:ext uri="{FF2B5EF4-FFF2-40B4-BE49-F238E27FC236}">
                <a16:creationId xmlns:a16="http://schemas.microsoft.com/office/drawing/2014/main" id="{EF3A654A-3A22-0B8B-1C7D-AEDDEEDBB76B}"/>
              </a:ext>
            </a:extLst>
          </p:cNvPr>
          <p:cNvSpPr txBox="1"/>
          <p:nvPr/>
        </p:nvSpPr>
        <p:spPr>
          <a:xfrm>
            <a:off x="6400799" y="1733458"/>
            <a:ext cx="2741773" cy="1477328"/>
          </a:xfrm>
          <a:prstGeom prst="rect">
            <a:avLst/>
          </a:prstGeom>
          <a:solidFill>
            <a:schemeClr val="bg1">
              <a:alpha val="70000"/>
            </a:schemeClr>
          </a:solidFill>
        </p:spPr>
        <p:txBody>
          <a:bodyPr wrap="square">
            <a:spAutoFit/>
          </a:bodyPr>
          <a:lstStyle/>
          <a:p>
            <a:r>
              <a:rPr lang="en-US" altLang="ja-JP" b="1" dirty="0"/>
              <a:t>STEP 3</a:t>
            </a:r>
            <a:br>
              <a:rPr lang="en-US" altLang="ja-JP" b="1" dirty="0"/>
            </a:br>
            <a:r>
              <a:rPr lang="ja-JP" altLang="en-US" b="1" dirty="0"/>
              <a:t>電磁界シミュレーション</a:t>
            </a:r>
            <a:r>
              <a:rPr lang="ja-JP" altLang="en-US" dirty="0"/>
              <a:t> </a:t>
            </a:r>
            <a:endParaRPr lang="en-US" altLang="ja-JP" dirty="0"/>
          </a:p>
          <a:p>
            <a:r>
              <a:rPr lang="ja-JP" altLang="en-US" dirty="0"/>
              <a:t>・</a:t>
            </a:r>
            <a:r>
              <a:rPr lang="en-US" altLang="ja-JP" dirty="0"/>
              <a:t>FDTD</a:t>
            </a:r>
            <a:r>
              <a:rPr lang="ja-JP" altLang="en-US" dirty="0"/>
              <a:t>解析等の実行</a:t>
            </a:r>
            <a:endParaRPr lang="en-US" altLang="ja-JP" dirty="0"/>
          </a:p>
          <a:p>
            <a:r>
              <a:rPr lang="ja-JP" altLang="en-US" dirty="0"/>
              <a:t>・実測値と予測モデルの妥当性を検証</a:t>
            </a:r>
          </a:p>
        </p:txBody>
      </p:sp>
      <p:pic>
        <p:nvPicPr>
          <p:cNvPr id="11" name="図 10">
            <a:extLst>
              <a:ext uri="{FF2B5EF4-FFF2-40B4-BE49-F238E27FC236}">
                <a16:creationId xmlns:a16="http://schemas.microsoft.com/office/drawing/2014/main" id="{00210E6F-E1EB-4412-6653-867B7E3AF1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2240" y="3876792"/>
            <a:ext cx="2970002" cy="1620000"/>
          </a:xfrm>
          <a:prstGeom prst="rect">
            <a:avLst/>
          </a:prstGeom>
        </p:spPr>
      </p:pic>
      <p:sp>
        <p:nvSpPr>
          <p:cNvPr id="14" name="テキスト ボックス 13">
            <a:extLst>
              <a:ext uri="{FF2B5EF4-FFF2-40B4-BE49-F238E27FC236}">
                <a16:creationId xmlns:a16="http://schemas.microsoft.com/office/drawing/2014/main" id="{CF196D41-C527-0B63-E544-3348F336C53E}"/>
              </a:ext>
            </a:extLst>
          </p:cNvPr>
          <p:cNvSpPr txBox="1"/>
          <p:nvPr/>
        </p:nvSpPr>
        <p:spPr>
          <a:xfrm>
            <a:off x="1" y="681037"/>
            <a:ext cx="9143998" cy="369332"/>
          </a:xfrm>
          <a:prstGeom prst="rect">
            <a:avLst/>
          </a:prstGeom>
          <a:solidFill>
            <a:schemeClr val="bg1">
              <a:alpha val="70000"/>
            </a:schemeClr>
          </a:solidFill>
        </p:spPr>
        <p:txBody>
          <a:bodyPr wrap="square">
            <a:spAutoFit/>
          </a:bodyPr>
          <a:lstStyle/>
          <a:p>
            <a:pPr algn="ctr"/>
            <a:r>
              <a:rPr lang="ja-JP" altLang="en-US" dirty="0"/>
              <a:t>目標：表面粗さによる損失を定量化し、高精度な伝送損失予測モデルを確立する</a:t>
            </a:r>
          </a:p>
        </p:txBody>
      </p:sp>
      <p:cxnSp>
        <p:nvCxnSpPr>
          <p:cNvPr id="18" name="直線矢印コネクタ 17">
            <a:extLst>
              <a:ext uri="{FF2B5EF4-FFF2-40B4-BE49-F238E27FC236}">
                <a16:creationId xmlns:a16="http://schemas.microsoft.com/office/drawing/2014/main" id="{C9CFEF48-0B87-E7F0-F5D3-BB6492BF2A43}"/>
              </a:ext>
            </a:extLst>
          </p:cNvPr>
          <p:cNvCxnSpPr>
            <a:cxnSpLocks/>
            <a:stCxn id="7" idx="3"/>
            <a:endCxn id="9" idx="1"/>
          </p:cNvCxnSpPr>
          <p:nvPr/>
        </p:nvCxnSpPr>
        <p:spPr>
          <a:xfrm>
            <a:off x="2570346" y="2472121"/>
            <a:ext cx="64863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08A3703B-8F2B-D1F9-43DE-2C8DC9C4ACB4}"/>
              </a:ext>
            </a:extLst>
          </p:cNvPr>
          <p:cNvCxnSpPr>
            <a:cxnSpLocks/>
            <a:stCxn id="9" idx="3"/>
            <a:endCxn id="10" idx="1"/>
          </p:cNvCxnSpPr>
          <p:nvPr/>
        </p:nvCxnSpPr>
        <p:spPr>
          <a:xfrm>
            <a:off x="5870692" y="2472121"/>
            <a:ext cx="53010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38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a:xfrm>
            <a:off x="628650" y="211667"/>
            <a:ext cx="7886700" cy="624689"/>
          </a:xfrm>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a:xfrm>
            <a:off x="628650" y="1413933"/>
            <a:ext cx="7886700" cy="4763030"/>
          </a:xfrm>
        </p:spPr>
        <p:txBody>
          <a:bodyPr>
            <a:normAutofit/>
          </a:bodyPr>
          <a:lstStyle/>
          <a:p>
            <a:pPr marL="0" indent="0">
              <a:buNone/>
            </a:pPr>
            <a:r>
              <a:rPr lang="en-US" altLang="ja-JP" sz="2000" b="1" dirty="0"/>
              <a:t>【</a:t>
            </a:r>
            <a:r>
              <a:rPr lang="ja-JP" altLang="en-US" sz="2000" b="1" dirty="0"/>
              <a:t>得られた成果</a:t>
            </a:r>
            <a:r>
              <a:rPr lang="en-US" altLang="ja-JP" sz="2000" b="1" dirty="0"/>
              <a:t>】</a:t>
            </a:r>
            <a:br>
              <a:rPr lang="en-US" altLang="ja-JP" sz="2000" b="1" dirty="0"/>
            </a:br>
            <a:r>
              <a:rPr lang="ja-JP" altLang="en-US" sz="2000" dirty="0"/>
              <a:t> </a:t>
            </a:r>
            <a:r>
              <a:rPr lang="en-US" altLang="ja-JP" sz="2000" dirty="0"/>
              <a:t>BCDR</a:t>
            </a:r>
            <a:r>
              <a:rPr lang="ja-JP" altLang="en-US" sz="2000" dirty="0"/>
              <a:t>法で</a:t>
            </a:r>
            <a:r>
              <a:rPr lang="en-US" altLang="ja-JP" sz="2000" dirty="0"/>
              <a:t>MEGTRON6</a:t>
            </a:r>
            <a:r>
              <a:rPr lang="ja-JP" altLang="en-US" sz="2000" dirty="0"/>
              <a:t>の実効導電率を広帯域測定</a:t>
            </a:r>
            <a:br>
              <a:rPr lang="en-US" altLang="ja-JP" sz="2000" dirty="0"/>
            </a:br>
            <a:r>
              <a:rPr lang="ja-JP" altLang="en-US" sz="2000" dirty="0"/>
              <a:t>表面粗さの影響により実効導電率が低下することを確認</a:t>
            </a:r>
            <a:br>
              <a:rPr lang="en-US" altLang="ja-JP" sz="2000" dirty="0"/>
            </a:br>
            <a:r>
              <a:rPr lang="ja-JP" altLang="en-US" sz="2000" dirty="0"/>
              <a:t>➡ </a:t>
            </a:r>
            <a:r>
              <a:rPr lang="ja-JP" altLang="en-US" sz="2000" b="1" dirty="0"/>
              <a:t>導体損失は理想モデルの </a:t>
            </a:r>
            <a:r>
              <a:rPr lang="en-US" altLang="ja-JP" sz="2000" b="1" dirty="0"/>
              <a:t>2.6</a:t>
            </a:r>
            <a:r>
              <a:rPr lang="ja-JP" altLang="en-US" sz="2000" b="1" dirty="0"/>
              <a:t>倍 </a:t>
            </a:r>
            <a:r>
              <a:rPr lang="en-US" altLang="ja-JP" sz="2000" b="1" dirty="0"/>
              <a:t>〜 4.6</a:t>
            </a:r>
            <a:r>
              <a:rPr lang="ja-JP" altLang="en-US" sz="2000" b="1" dirty="0"/>
              <a:t>倍 に増加</a:t>
            </a:r>
            <a:br>
              <a:rPr lang="en-US" altLang="ja-JP" sz="2000" b="1" dirty="0"/>
            </a:br>
            <a:r>
              <a:rPr lang="ja-JP" altLang="en-US" sz="2000" dirty="0"/>
              <a:t>（</a:t>
            </a:r>
            <a:r>
              <a:rPr lang="en-US" altLang="ja-JP" sz="2000" dirty="0"/>
              <a:t>67GHz</a:t>
            </a:r>
            <a:r>
              <a:rPr lang="ja-JP" altLang="en-US" sz="2000" dirty="0"/>
              <a:t>以下の範囲）</a:t>
            </a:r>
          </a:p>
          <a:p>
            <a:pPr marL="0" indent="0">
              <a:buNone/>
            </a:pPr>
            <a:r>
              <a:rPr lang="en-US" altLang="ja-JP" sz="2000" b="1" dirty="0"/>
              <a:t>【</a:t>
            </a:r>
            <a:r>
              <a:rPr lang="ja-JP" altLang="en-US" sz="2000" b="1" dirty="0"/>
              <a:t>今後の展開</a:t>
            </a:r>
            <a:r>
              <a:rPr lang="en-US" altLang="ja-JP" sz="2000" b="1" dirty="0"/>
              <a:t>】</a:t>
            </a:r>
            <a:br>
              <a:rPr lang="en-US" altLang="ja-JP" sz="2000" b="1" dirty="0"/>
            </a:br>
            <a:r>
              <a:rPr lang="ja-JP" altLang="en-US" sz="2000" dirty="0"/>
              <a:t>表面形状の定量化と、</a:t>
            </a:r>
            <a:br>
              <a:rPr lang="en-US" altLang="ja-JP" sz="2000" dirty="0"/>
            </a:br>
            <a:r>
              <a:rPr lang="en-US" altLang="ja-JP" sz="2000" dirty="0"/>
              <a:t>FDTD</a:t>
            </a:r>
            <a:r>
              <a:rPr lang="ja-JP" altLang="en-US" sz="2000" dirty="0"/>
              <a:t>解析等による高精度な伝送損失予測モデルの確立</a:t>
            </a:r>
          </a:p>
        </p:txBody>
      </p:sp>
      <p:sp>
        <p:nvSpPr>
          <p:cNvPr id="5" name="テキスト ボックス 4">
            <a:extLst>
              <a:ext uri="{FF2B5EF4-FFF2-40B4-BE49-F238E27FC236}">
                <a16:creationId xmlns:a16="http://schemas.microsoft.com/office/drawing/2014/main" id="{09D5122D-FF98-E525-29AE-5429508A096D}"/>
              </a:ext>
            </a:extLst>
          </p:cNvPr>
          <p:cNvSpPr txBox="1"/>
          <p:nvPr/>
        </p:nvSpPr>
        <p:spPr>
          <a:xfrm>
            <a:off x="0" y="836356"/>
            <a:ext cx="9144000" cy="369332"/>
          </a:xfrm>
          <a:prstGeom prst="rect">
            <a:avLst/>
          </a:prstGeom>
          <a:noFill/>
        </p:spPr>
        <p:txBody>
          <a:bodyPr wrap="square">
            <a:spAutoFit/>
          </a:bodyPr>
          <a:lstStyle/>
          <a:p>
            <a:pPr algn="ctr"/>
            <a:r>
              <a:rPr lang="ja-JP" altLang="en-US" dirty="0"/>
              <a:t>結論：高周波帯の回路設計には、表面粗さを考慮した導体損失の評価が不可欠</a:t>
            </a:r>
          </a:p>
        </p:txBody>
      </p:sp>
    </p:spTree>
    <p:extLst>
      <p:ext uri="{BB962C8B-B14F-4D97-AF65-F5344CB8AC3E}">
        <p14:creationId xmlns:p14="http://schemas.microsoft.com/office/powerpoint/2010/main" val="136509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a:xfrm>
            <a:off x="628650" y="158890"/>
            <a:ext cx="7886700" cy="624689"/>
          </a:xfrm>
        </p:spPr>
        <p:txBody>
          <a:bodyPr/>
          <a:lstStyle/>
          <a:p>
            <a:r>
              <a:rPr lang="ja-JP" altLang="en-US" dirty="0"/>
              <a:t>研究の背景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a:xfrm>
                <a:off x="628650" y="7152606"/>
                <a:ext cx="7886700" cy="5083454"/>
              </a:xfrm>
            </p:spPr>
            <p:txBody>
              <a:bodyPr>
                <a:normAutofit/>
              </a:bodyPr>
              <a:lstStyle/>
              <a:p>
                <a:r>
                  <a:rPr lang="en-US" altLang="ja-JP" sz="2000" dirty="0"/>
                  <a:t>AI,5G/6G</a:t>
                </a:r>
                <a:r>
                  <a:rPr lang="ja-JP" altLang="en-US" sz="2000" dirty="0"/>
                  <a:t>の次世代通信技術は高速で大容量データ送受信が必須</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帯での通信性能が必要</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従来：研究室内の誘電損失を測定・検討</a:t>
                </a:r>
              </a:p>
              <a:p>
                <a:r>
                  <a:rPr lang="ja-JP" altLang="en-US" sz="2000" dirty="0"/>
                  <a:t>課題：銅箔の表面粗さによる導体損失の定量的データが不足</a:t>
                </a:r>
                <a:endParaRPr lang="en-US" altLang="ja-JP" sz="2000" dirty="0"/>
              </a:p>
              <a:p>
                <a:r>
                  <a:rPr lang="ja-JP" altLang="en-US" sz="2000" dirty="0"/>
                  <a:t>基板と導体を接着するための表面粗さが導体損失に影響？</a:t>
                </a:r>
              </a:p>
            </p:txBody>
          </p:sp>
        </mc:Choice>
        <mc:Fallback xmlns="">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xfrm>
                <a:off x="628650" y="7152606"/>
                <a:ext cx="7886700" cy="5083454"/>
              </a:xfrm>
              <a:blipFill>
                <a:blip r:embed="rId3"/>
                <a:stretch>
                  <a:fillRect l="-696" t="-1199"/>
                </a:stretch>
              </a:blipFill>
            </p:spPr>
            <p:txBody>
              <a:bodyPr/>
              <a:lstStyle/>
              <a:p>
                <a:r>
                  <a:rPr lang="ja-JP" altLang="en-US">
                    <a:noFill/>
                  </a:rPr>
                  <a:t> </a:t>
                </a:r>
              </a:p>
            </p:txBody>
          </p:sp>
        </mc:Fallback>
      </mc:AlternateContent>
      <p:grpSp>
        <p:nvGrpSpPr>
          <p:cNvPr id="14" name="グループ化 13">
            <a:extLst>
              <a:ext uri="{FF2B5EF4-FFF2-40B4-BE49-F238E27FC236}">
                <a16:creationId xmlns:a16="http://schemas.microsoft.com/office/drawing/2014/main" id="{C47B1B5D-1ED7-DEA5-9ED6-1C528D6C248D}"/>
              </a:ext>
            </a:extLst>
          </p:cNvPr>
          <p:cNvGrpSpPr/>
          <p:nvPr/>
        </p:nvGrpSpPr>
        <p:grpSpPr>
          <a:xfrm>
            <a:off x="-2611312" y="3900756"/>
            <a:ext cx="2225252" cy="1514475"/>
            <a:chOff x="2562065" y="4793114"/>
            <a:chExt cx="2225252" cy="1514475"/>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2715789" y="5586864"/>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2715789" y="5586864"/>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550421"/>
            <a:ext cx="4211249" cy="2350465"/>
          </a:xfrm>
          <a:prstGeom prst="rect">
            <a:avLst/>
          </a:prstGeom>
        </p:spPr>
      </p:pic>
      <p:pic>
        <p:nvPicPr>
          <p:cNvPr id="5" name="図 4">
            <a:extLst>
              <a:ext uri="{FF2B5EF4-FFF2-40B4-BE49-F238E27FC236}">
                <a16:creationId xmlns:a16="http://schemas.microsoft.com/office/drawing/2014/main" id="{BA9B0F90-4779-4334-C266-244E5732C98F}"/>
              </a:ext>
            </a:extLst>
          </p:cNvPr>
          <p:cNvPicPr>
            <a:picLocks noChangeAspect="1"/>
          </p:cNvPicPr>
          <p:nvPr/>
        </p:nvPicPr>
        <p:blipFill>
          <a:blip r:embed="rId8">
            <a:extLst>
              <a:ext uri="{28A0092B-C50C-407E-A947-70E740481C1C}">
                <a14:useLocalDpi xmlns:a14="http://schemas.microsoft.com/office/drawing/2010/main" val="0"/>
              </a:ext>
            </a:extLst>
          </a:blip>
          <a:srcRect t="10879" b="10879"/>
          <a:stretch/>
        </p:blipFill>
        <p:spPr>
          <a:xfrm>
            <a:off x="4119556" y="3720870"/>
            <a:ext cx="5011340" cy="2138706"/>
          </a:xfrm>
          <a:prstGeom prst="rect">
            <a:avLst/>
          </a:prstGeom>
        </p:spPr>
      </p:pic>
      <p:sp>
        <p:nvSpPr>
          <p:cNvPr id="9" name="四角形: 角を丸くする 8">
            <a:extLst>
              <a:ext uri="{FF2B5EF4-FFF2-40B4-BE49-F238E27FC236}">
                <a16:creationId xmlns:a16="http://schemas.microsoft.com/office/drawing/2014/main" id="{63BE62EA-0325-6398-4D43-877843FE654A}"/>
              </a:ext>
            </a:extLst>
          </p:cNvPr>
          <p:cNvSpPr/>
          <p:nvPr/>
        </p:nvSpPr>
        <p:spPr>
          <a:xfrm>
            <a:off x="1065303" y="5888997"/>
            <a:ext cx="198895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損失のイメージ</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C8613304-21EC-5493-C4C7-826CC5722316}"/>
              </a:ext>
            </a:extLst>
          </p:cNvPr>
          <p:cNvSpPr/>
          <p:nvPr/>
        </p:nvSpPr>
        <p:spPr>
          <a:xfrm>
            <a:off x="5224104" y="5859576"/>
            <a:ext cx="2802242"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高周波化のイメージ</a:t>
            </a: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AAFEC88A-5737-2CAA-3B93-6F832619D896}"/>
              </a:ext>
            </a:extLst>
          </p:cNvPr>
          <p:cNvSpPr txBox="1"/>
          <p:nvPr/>
        </p:nvSpPr>
        <p:spPr>
          <a:xfrm>
            <a:off x="0" y="752560"/>
            <a:ext cx="9144000" cy="646331"/>
          </a:xfrm>
          <a:prstGeom prst="rect">
            <a:avLst/>
          </a:prstGeom>
          <a:noFill/>
        </p:spPr>
        <p:txBody>
          <a:bodyPr wrap="square">
            <a:spAutoFit/>
          </a:bodyPr>
          <a:lstStyle/>
          <a:p>
            <a:pPr algn="ctr"/>
            <a:r>
              <a:rPr lang="en-US" altLang="ja-JP" dirty="0"/>
              <a:t>100 GHz</a:t>
            </a:r>
            <a:r>
              <a:rPr lang="ja-JP" altLang="en-US" dirty="0"/>
              <a:t>帯へ向けた信号減衰の抑制には、</a:t>
            </a:r>
            <a:br>
              <a:rPr lang="en-US" altLang="ja-JP" dirty="0"/>
            </a:br>
            <a:r>
              <a:rPr lang="ja-JP" altLang="en-US" dirty="0"/>
              <a:t>未解明な「表面粗さによる導体損失」の評価が不可欠</a:t>
            </a:r>
          </a:p>
        </p:txBody>
      </p:sp>
      <p:sp>
        <p:nvSpPr>
          <p:cNvPr id="12" name="テキスト ボックス 11">
            <a:extLst>
              <a:ext uri="{FF2B5EF4-FFF2-40B4-BE49-F238E27FC236}">
                <a16:creationId xmlns:a16="http://schemas.microsoft.com/office/drawing/2014/main" id="{48FB10B0-2A6A-CA48-6906-83DA192A37DB}"/>
              </a:ext>
            </a:extLst>
          </p:cNvPr>
          <p:cNvSpPr txBox="1"/>
          <p:nvPr/>
        </p:nvSpPr>
        <p:spPr>
          <a:xfrm>
            <a:off x="160867" y="1594731"/>
            <a:ext cx="4411133" cy="923330"/>
          </a:xfrm>
          <a:prstGeom prst="rect">
            <a:avLst/>
          </a:prstGeom>
          <a:noFill/>
        </p:spPr>
        <p:txBody>
          <a:bodyPr wrap="square">
            <a:spAutoFit/>
          </a:bodyPr>
          <a:lstStyle/>
          <a:p>
            <a:r>
              <a:rPr lang="ja-JP" altLang="en-US" b="1" dirty="0"/>
              <a:t>社会背景</a:t>
            </a:r>
            <a:br>
              <a:rPr lang="en-US" altLang="ja-JP" b="1" dirty="0"/>
            </a:br>
            <a:r>
              <a:rPr lang="en-US" altLang="ja-JP" dirty="0"/>
              <a:t> AI</a:t>
            </a:r>
            <a:r>
              <a:rPr lang="ja-JP" altLang="en-US" dirty="0"/>
              <a:t>、</a:t>
            </a:r>
            <a:r>
              <a:rPr lang="en-US" altLang="ja-JP" dirty="0"/>
              <a:t>5G/Beyond 5G</a:t>
            </a:r>
            <a:r>
              <a:rPr lang="ja-JP" altLang="en-US" dirty="0"/>
              <a:t>の進展</a:t>
            </a:r>
            <a:br>
              <a:rPr lang="en-US" altLang="ja-JP" dirty="0"/>
            </a:br>
            <a:r>
              <a:rPr lang="ja-JP" altLang="en-US" dirty="0"/>
              <a:t>➡ </a:t>
            </a:r>
            <a:r>
              <a:rPr lang="en-US" altLang="ja-JP" b="1" dirty="0"/>
              <a:t>100 GHz</a:t>
            </a:r>
            <a:r>
              <a:rPr lang="ja-JP" altLang="en-US" b="1" dirty="0"/>
              <a:t>帯</a:t>
            </a:r>
            <a:r>
              <a:rPr lang="ja-JP" altLang="en-US" dirty="0"/>
              <a:t>の利用へ </a:t>
            </a:r>
          </a:p>
        </p:txBody>
      </p:sp>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DEEB8054-445F-01C7-E1DB-9CF3186CB54D}"/>
                  </a:ext>
                </a:extLst>
              </p:cNvPr>
              <p:cNvSpPr>
                <a:spLocks noChangeArrowheads="1"/>
              </p:cNvSpPr>
              <p:nvPr/>
            </p:nvSpPr>
            <p:spPr bwMode="auto">
              <a:xfrm>
                <a:off x="4549175" y="1617815"/>
                <a:ext cx="4273799" cy="877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lvl="0" eaLnBrk="0" fontAlgn="base" hangingPunct="0">
                  <a:spcBef>
                    <a:spcPct val="0"/>
                  </a:spcBef>
                  <a:spcAft>
                    <a:spcPct val="0"/>
                  </a:spcAft>
                </a:pPr>
                <a:r>
                  <a:rPr kumimoji="0" lang="ja-JP" altLang="ja-JP" sz="1800" b="1" i="0" u="none" strike="noStrike" cap="none" normalizeH="0" baseline="0" dirty="0">
                    <a:ln>
                      <a:noFill/>
                    </a:ln>
                    <a:solidFill>
                      <a:schemeClr val="tx1"/>
                    </a:solidFill>
                    <a:effectLst/>
                    <a:latin typeface="+mn-ea"/>
                  </a:rPr>
                  <a:t>技術的課題</a:t>
                </a:r>
                <a:br>
                  <a:rPr kumimoji="0" lang="en-US" altLang="ja-JP" sz="1800" b="1"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高周波化に伴う信号減衰の増大</a:t>
                </a:r>
                <a:br>
                  <a:rPr kumimoji="0" lang="en-US" altLang="ja-JP" sz="1800" b="0"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a:t>
                </a:r>
                <a14:m>
                  <m:oMath xmlns:m="http://schemas.openxmlformats.org/officeDocument/2006/math">
                    <m:r>
                      <m:rPr>
                        <m:nor/>
                      </m:rPr>
                      <a:rPr kumimoji="0" lang="zh-TW" altLang="en-US" dirty="0">
                        <a:latin typeface="+mn-ea"/>
                      </a:rPr>
                      <m:t>全損失</m:t>
                    </m:r>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m:t>
                    </m:r>
                    <m:r>
                      <m:rPr>
                        <m:nor/>
                      </m:rPr>
                      <a:rPr kumimoji="0" lang="zh-TW" altLang="en-US" dirty="0">
                        <a:latin typeface="+mn-ea"/>
                      </a:rPr>
                      <m:t>誘電損失</m:t>
                    </m:r>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𝑑</m:t>
                        </m:r>
                      </m:sub>
                    </m:s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m:t>
                    </m:r>
                    <m:r>
                      <m:rPr>
                        <m:nor/>
                      </m:rPr>
                      <a:rPr kumimoji="0" lang="zh-TW" altLang="en-US" dirty="0">
                        <a:latin typeface="+mn-ea"/>
                      </a:rPr>
                      <m:t>導体損失</m:t>
                    </m:r>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𝑐</m:t>
                        </m:r>
                      </m:sub>
                    </m:sSub>
                  </m:oMath>
                </a14:m>
                <a:r>
                  <a:rPr kumimoji="0" lang="ja-JP" altLang="ja-JP" sz="1800" b="0" i="0" u="none" strike="noStrike" cap="none" normalizeH="0" baseline="0" dirty="0">
                    <a:ln>
                      <a:noFill/>
                    </a:ln>
                    <a:solidFill>
                      <a:schemeClr val="tx1"/>
                    </a:solidFill>
                    <a:effectLst/>
                    <a:latin typeface="+mn-ea"/>
                  </a:rPr>
                  <a:t>）</a:t>
                </a:r>
              </a:p>
            </p:txBody>
          </p:sp>
        </mc:Choice>
        <mc:Fallback xmlns="">
          <p:sp>
            <p:nvSpPr>
              <p:cNvPr id="13" name="Rectangle 1">
                <a:extLst>
                  <a:ext uri="{FF2B5EF4-FFF2-40B4-BE49-F238E27FC236}">
                    <a16:creationId xmlns:a16="http://schemas.microsoft.com/office/drawing/2014/main" id="{DEEB8054-445F-01C7-E1DB-9CF3186CB54D}"/>
                  </a:ext>
                </a:extLst>
              </p:cNvPr>
              <p:cNvSpPr>
                <a:spLocks noRot="1" noChangeAspect="1" noMove="1" noResize="1" noEditPoints="1" noAdjustHandles="1" noChangeArrowheads="1" noChangeShapeType="1" noTextEdit="1"/>
              </p:cNvSpPr>
              <p:nvPr/>
            </p:nvSpPr>
            <p:spPr bwMode="auto">
              <a:xfrm>
                <a:off x="4549175" y="1617815"/>
                <a:ext cx="4273799" cy="877163"/>
              </a:xfrm>
              <a:prstGeom prst="rect">
                <a:avLst/>
              </a:prstGeom>
              <a:blipFill>
                <a:blip r:embed="rId9"/>
                <a:stretch>
                  <a:fillRect l="-1141" t="-7639" r="-428"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Rectangle 2">
                <a:extLst>
                  <a:ext uri="{FF2B5EF4-FFF2-40B4-BE49-F238E27FC236}">
                    <a16:creationId xmlns:a16="http://schemas.microsoft.com/office/drawing/2014/main" id="{88A29CBC-2F44-8C06-B917-39A0B73C62C7}"/>
                  </a:ext>
                </a:extLst>
              </p:cNvPr>
              <p:cNvSpPr>
                <a:spLocks noChangeArrowheads="1"/>
              </p:cNvSpPr>
              <p:nvPr/>
            </p:nvSpPr>
            <p:spPr bwMode="auto">
              <a:xfrm>
                <a:off x="1821920" y="2673258"/>
                <a:ext cx="5500160" cy="877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mn-ea"/>
                  </a:rPr>
                  <a:t>研究のギャップ</a:t>
                </a:r>
                <a:br>
                  <a:rPr kumimoji="0" lang="en-US" altLang="ja-JP" sz="1800" b="1"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 誘電損失 </a:t>
                </a:r>
                <a14:m>
                  <m:oMath xmlns:m="http://schemas.openxmlformats.org/officeDocument/2006/math">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𝑑</m:t>
                        </m:r>
                      </m:sub>
                    </m:sSub>
                    <m:r>
                      <a:rPr kumimoji="0" lang="ja-JP" altLang="ja-JP" sz="1800" b="0" i="1" u="none" strike="noStrike" cap="none" normalizeH="0" baseline="0" dirty="0" smtClean="0">
                        <a:ln>
                          <a:noFill/>
                        </a:ln>
                        <a:solidFill>
                          <a:schemeClr val="tx1"/>
                        </a:solidFill>
                        <a:effectLst/>
                        <a:latin typeface="Cambria Math" panose="02040503050406030204" pitchFamily="18" charset="0"/>
                      </a:rPr>
                      <m:t> </m:t>
                    </m:r>
                  </m:oMath>
                </a14:m>
                <a:r>
                  <a:rPr kumimoji="0" lang="ja-JP" altLang="ja-JP" sz="1800" b="0" i="0" u="none" strike="noStrike" cap="none" normalizeH="0" baseline="0" dirty="0">
                    <a:ln>
                      <a:noFill/>
                    </a:ln>
                    <a:solidFill>
                      <a:schemeClr val="tx1"/>
                    </a:solidFill>
                    <a:effectLst/>
                    <a:latin typeface="+mn-ea"/>
                  </a:rPr>
                  <a:t>は評価済みだが、</a:t>
                </a:r>
                <a:br>
                  <a:rPr kumimoji="0" lang="en-US" altLang="ja-JP" sz="1800" b="0" i="0" u="none" strike="noStrike" cap="none" normalizeH="0" baseline="0" dirty="0">
                    <a:ln>
                      <a:noFill/>
                    </a:ln>
                    <a:solidFill>
                      <a:schemeClr val="tx1"/>
                    </a:solidFill>
                    <a:effectLst/>
                    <a:latin typeface="+mn-ea"/>
                  </a:rPr>
                </a:br>
                <a:r>
                  <a:rPr kumimoji="0" lang="ja-JP" altLang="ja-JP" sz="1800" b="1" i="0" u="none" strike="noStrike" cap="none" normalizeH="0" baseline="0" dirty="0">
                    <a:ln>
                      <a:noFill/>
                    </a:ln>
                    <a:solidFill>
                      <a:schemeClr val="tx1"/>
                    </a:solidFill>
                    <a:effectLst/>
                    <a:latin typeface="+mn-ea"/>
                  </a:rPr>
                  <a:t>表面粗さによる導体損失 </a:t>
                </a:r>
                <a14:m>
                  <m:oMath xmlns:m="http://schemas.openxmlformats.org/officeDocument/2006/math">
                    <m:sSub>
                      <m:sSubPr>
                        <m:ctrlPr>
                          <a:rPr kumimoji="0" lang="ja-JP" altLang="ja-JP" sz="1800" b="1"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1"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𝜶</m:t>
                        </m:r>
                      </m:e>
                      <m:sub>
                        <m:r>
                          <a:rPr kumimoji="0" lang="ja-JP" altLang="ja-JP" sz="1800" b="1"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𝒄</m:t>
                        </m:r>
                      </m:sub>
                    </m:sSub>
                  </m:oMath>
                </a14:m>
                <a:r>
                  <a:rPr kumimoji="0" lang="ja-JP" altLang="ja-JP" sz="1800" b="0" i="0" u="none" strike="noStrike" cap="none" normalizeH="0" baseline="0" dirty="0">
                    <a:ln>
                      <a:noFill/>
                    </a:ln>
                    <a:solidFill>
                      <a:schemeClr val="tx1"/>
                    </a:solidFill>
                    <a:effectLst/>
                    <a:latin typeface="+mn-ea"/>
                  </a:rPr>
                  <a:t> の</a:t>
                </a:r>
                <a:r>
                  <a:rPr kumimoji="0" lang="ja-JP" altLang="ja-JP" sz="1800" b="1" i="0" u="none" strike="noStrike" cap="none" normalizeH="0" baseline="0" dirty="0">
                    <a:ln>
                      <a:noFill/>
                    </a:ln>
                    <a:solidFill>
                      <a:srgbClr val="FF0000"/>
                    </a:solidFill>
                    <a:effectLst/>
                    <a:latin typeface="+mn-ea"/>
                  </a:rPr>
                  <a:t>定量的データが不足 </a:t>
                </a:r>
              </a:p>
            </p:txBody>
          </p:sp>
        </mc:Choice>
        <mc:Fallback xmlns="">
          <p:sp>
            <p:nvSpPr>
              <p:cNvPr id="16" name="Rectangle 2">
                <a:extLst>
                  <a:ext uri="{FF2B5EF4-FFF2-40B4-BE49-F238E27FC236}">
                    <a16:creationId xmlns:a16="http://schemas.microsoft.com/office/drawing/2014/main" id="{88A29CBC-2F44-8C06-B917-39A0B73C62C7}"/>
                  </a:ext>
                </a:extLst>
              </p:cNvPr>
              <p:cNvSpPr>
                <a:spLocks noRot="1" noChangeAspect="1" noMove="1" noResize="1" noEditPoints="1" noAdjustHandles="1" noChangeArrowheads="1" noChangeShapeType="1" noTextEdit="1"/>
              </p:cNvSpPr>
              <p:nvPr/>
            </p:nvSpPr>
            <p:spPr bwMode="auto">
              <a:xfrm>
                <a:off x="1821920" y="2673258"/>
                <a:ext cx="5500160" cy="877163"/>
              </a:xfrm>
              <a:prstGeom prst="rect">
                <a:avLst/>
              </a:prstGeom>
              <a:blipFill>
                <a:blip r:embed="rId10"/>
                <a:stretch>
                  <a:fillRect l="-998" t="-8392" b="-125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p:spTree>
    <p:extLst>
      <p:ext uri="{BB962C8B-B14F-4D97-AF65-F5344CB8AC3E}">
        <p14:creationId xmlns:p14="http://schemas.microsoft.com/office/powerpoint/2010/main" val="73446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表皮効果と表皮粗さの説明">
            <a:extLst>
              <a:ext uri="{FF2B5EF4-FFF2-40B4-BE49-F238E27FC236}">
                <a16:creationId xmlns:a16="http://schemas.microsoft.com/office/drawing/2014/main" id="{86EC2BE0-8C39-B2C7-8625-A6A28E2F27D0}"/>
              </a:ext>
            </a:extLst>
          </p:cNvPr>
          <p:cNvPicPr>
            <a:picLocks noChangeAspect="1"/>
          </p:cNvPicPr>
          <p:nvPr/>
        </p:nvPicPr>
        <p:blipFill>
          <a:blip r:embed="rId3">
            <a:extLst>
              <a:ext uri="{28A0092B-C50C-407E-A947-70E740481C1C}">
                <a14:useLocalDpi xmlns:a14="http://schemas.microsoft.com/office/drawing/2010/main" val="0"/>
              </a:ext>
            </a:extLst>
          </a:blip>
          <a:srcRect t="26521" b="13164"/>
          <a:stretch>
            <a:fillRect/>
          </a:stretch>
        </p:blipFill>
        <p:spPr>
          <a:xfrm>
            <a:off x="0" y="3168650"/>
            <a:ext cx="9144000" cy="3008313"/>
          </a:xfrm>
          <a:prstGeom prst="rect">
            <a:avLst/>
          </a:prstGeom>
        </p:spPr>
      </p:pic>
      <p:sp>
        <p:nvSpPr>
          <p:cNvPr id="2" name="タイトル 1">
            <a:extLst>
              <a:ext uri="{FF2B5EF4-FFF2-40B4-BE49-F238E27FC236}">
                <a16:creationId xmlns:a16="http://schemas.microsoft.com/office/drawing/2014/main" id="{C6531F67-164B-BCA4-AEC0-71E14A72E189}"/>
              </a:ext>
            </a:extLst>
          </p:cNvPr>
          <p:cNvSpPr>
            <a:spLocks noGrp="1"/>
          </p:cNvSpPr>
          <p:nvPr>
            <p:ph type="title"/>
          </p:nvPr>
        </p:nvSpPr>
        <p:spPr/>
        <p:txBody>
          <a:bodyPr/>
          <a:lstStyle/>
          <a:p>
            <a:r>
              <a:rPr lang="ja-JP" altLang="en-US" dirty="0"/>
              <a:t>表皮効果と表面粗さの関係</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3D3287-D9F5-1AD8-CB57-E16B5F2099FA}"/>
                  </a:ext>
                </a:extLst>
              </p:cNvPr>
              <p:cNvSpPr>
                <a:spLocks noGrp="1"/>
              </p:cNvSpPr>
              <p:nvPr>
                <p:ph idx="1"/>
              </p:nvPr>
            </p:nvSpPr>
            <p:spPr>
              <a:xfrm>
                <a:off x="628650" y="1386441"/>
                <a:ext cx="7886700" cy="5083454"/>
              </a:xfrm>
            </p:spPr>
            <p:txBody>
              <a:bodyPr/>
              <a:lstStyle/>
              <a:p>
                <a:r>
                  <a:rPr kumimoji="1" lang="ja-JP" altLang="en-US" dirty="0"/>
                  <a:t>表皮深さ </a:t>
                </a:r>
                <a:r>
                  <a:rPr kumimoji="1" lang="en-US" altLang="ja-JP" dirty="0"/>
                  <a:t>:</a:t>
                </a:r>
                <a14:m>
                  <m:oMath xmlns:m="http://schemas.openxmlformats.org/officeDocument/2006/math">
                    <m:r>
                      <a:rPr lang="ja-JP" altLang="en-US" i="1">
                        <a:latin typeface="Cambria Math" panose="02040503050406030204" pitchFamily="18" charset="0"/>
                      </a:rPr>
                      <m:t>𝛿</m:t>
                    </m:r>
                    <m:r>
                      <a:rPr kumimoji="1" lang="ja-JP" altLang="en-US" i="1" smtClean="0">
                        <a:latin typeface="Cambria Math" panose="02040503050406030204" pitchFamily="18" charset="0"/>
                      </a:rPr>
                      <m:t>=</m:t>
                    </m:r>
                    <m:rad>
                      <m:radPr>
                        <m:degHide m:val="on"/>
                        <m:ctrlPr>
                          <a:rPr kumimoji="1" lang="ja-JP" altLang="en-US" i="1" smtClean="0">
                            <a:latin typeface="Cambria Math" panose="02040503050406030204" pitchFamily="18" charset="0"/>
                          </a:rPr>
                        </m:ctrlPr>
                      </m:radPr>
                      <m:deg/>
                      <m:e>
                        <m:r>
                          <a:rPr kumimoji="1" lang="ja-JP" altLang="en-US" i="1" smtClean="0">
                            <a:latin typeface="Cambria Math" panose="02040503050406030204" pitchFamily="18" charset="0"/>
                          </a:rPr>
                          <m:t>1</m:t>
                        </m:r>
                        <m:r>
                          <m:rPr>
                            <m:lit/>
                          </m:rPr>
                          <a:rPr kumimoji="1" lang="ja-JP" altLang="en-US" i="1" smtClean="0">
                            <a:latin typeface="Cambria Math" panose="02040503050406030204" pitchFamily="18" charset="0"/>
                          </a:rPr>
                          <m:t>/</m:t>
                        </m:r>
                        <m:d>
                          <m:dPr>
                            <m:ctrlPr>
                              <a:rPr kumimoji="1" lang="ja-JP" altLang="en-US" i="1" smtClean="0">
                                <a:latin typeface="Cambria Math" panose="02040503050406030204" pitchFamily="18" charset="0"/>
                              </a:rPr>
                            </m:ctrlPr>
                          </m:dPr>
                          <m:e>
                            <m:r>
                              <a:rPr kumimoji="1" lang="ja-JP" altLang="en-US" i="1" smtClean="0">
                                <a:latin typeface="Cambria Math" panose="02040503050406030204" pitchFamily="18" charset="0"/>
                              </a:rPr>
                              <m:t>𝜋</m:t>
                            </m:r>
                            <m:r>
                              <a:rPr kumimoji="1" lang="ja-JP" altLang="en-US" i="1" smtClean="0">
                                <a:latin typeface="Cambria Math" panose="02040503050406030204" pitchFamily="18" charset="0"/>
                              </a:rPr>
                              <m:t>𝑓</m:t>
                            </m:r>
                            <m:r>
                              <a:rPr kumimoji="1" lang="ja-JP" altLang="en-US" i="1" smtClean="0">
                                <a:latin typeface="Cambria Math" panose="02040503050406030204" pitchFamily="18" charset="0"/>
                              </a:rPr>
                              <m:t>𝜇𝜎</m:t>
                            </m:r>
                          </m:e>
                        </m:d>
                      </m:e>
                    </m:rad>
                  </m:oMath>
                </a14:m>
                <a:endParaRPr kumimoji="1" lang="en-US" altLang="ja-JP" dirty="0"/>
              </a:p>
              <a:p>
                <a14:m>
                  <m:oMath xmlns:m="http://schemas.openxmlformats.org/officeDocument/2006/math">
                    <m:r>
                      <a:rPr lang="ja-JP" altLang="en-US" i="1">
                        <a:latin typeface="Cambria Math" panose="02040503050406030204" pitchFamily="18" charset="0"/>
                      </a:rPr>
                      <m:t>𝛿</m:t>
                    </m:r>
                  </m:oMath>
                </a14:m>
                <a:r>
                  <a:rPr lang="ja-JP" altLang="en-US" dirty="0"/>
                  <a:t>は</a:t>
                </a:r>
                <a:r>
                  <a:rPr lang="en-US" altLang="ja-JP" dirty="0"/>
                  <a:t>3 GHz</a:t>
                </a:r>
                <a:r>
                  <a:rPr lang="ja-JP" altLang="en-US" dirty="0"/>
                  <a:t>で約</a:t>
                </a:r>
                <a:r>
                  <a:rPr lang="en-US" altLang="ja-JP" dirty="0"/>
                  <a:t>1.1μm</a:t>
                </a:r>
                <a:r>
                  <a:rPr lang="ja-JP" altLang="en-US" dirty="0"/>
                  <a:t>，</a:t>
                </a:r>
                <a:r>
                  <a:rPr lang="en-US" altLang="ja-JP" dirty="0"/>
                  <a:t>30 GHz</a:t>
                </a:r>
                <a:r>
                  <a:rPr lang="ja-JP" altLang="en-US" dirty="0"/>
                  <a:t>で約</a:t>
                </a:r>
                <a:r>
                  <a:rPr lang="en-US" altLang="ja-JP" dirty="0"/>
                  <a:t>0.36 </a:t>
                </a:r>
                <a:r>
                  <a:rPr lang="en-US" altLang="ja-JP" dirty="0" err="1"/>
                  <a:t>μm</a:t>
                </a:r>
                <a:br>
                  <a:rPr lang="en-US" altLang="ja-JP" dirty="0"/>
                </a:br>
                <a:r>
                  <a:rPr lang="ja-JP" altLang="en-US" dirty="0"/>
                  <a:t>→一般的な銅箔の凹凸と同等以下のスケール</a:t>
                </a:r>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E13D3287-D9F5-1AD8-CB57-E16B5F2099FA}"/>
                  </a:ext>
                </a:extLst>
              </p:cNvPr>
              <p:cNvSpPr>
                <a:spLocks noGrp="1" noRot="1" noChangeAspect="1" noMove="1" noResize="1" noEditPoints="1" noAdjustHandles="1" noChangeArrowheads="1" noChangeShapeType="1" noTextEdit="1"/>
              </p:cNvSpPr>
              <p:nvPr>
                <p:ph idx="1"/>
              </p:nvPr>
            </p:nvSpPr>
            <p:spPr>
              <a:xfrm>
                <a:off x="628650" y="1386441"/>
                <a:ext cx="7886700" cy="5083454"/>
              </a:xfrm>
              <a:blipFill>
                <a:blip r:embed="rId4"/>
                <a:stretch>
                  <a:fillRect l="-1005" t="-360"/>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D8A7E4A9-6B3E-B2A5-A5A2-516C54269F2A}"/>
              </a:ext>
            </a:extLst>
          </p:cNvPr>
          <p:cNvSpPr/>
          <p:nvPr/>
        </p:nvSpPr>
        <p:spPr>
          <a:xfrm>
            <a:off x="1657350"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低周波</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7EFBE35B-5FA1-D29C-870A-FA7946EDF00F}"/>
              </a:ext>
            </a:extLst>
          </p:cNvPr>
          <p:cNvSpPr/>
          <p:nvPr/>
        </p:nvSpPr>
        <p:spPr>
          <a:xfrm>
            <a:off x="6353175"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5B50218-47F2-9A9C-0CDF-C3002E4477F3}"/>
              </a:ext>
            </a:extLst>
          </p:cNvPr>
          <p:cNvCxnSpPr>
            <a:cxnSpLocks/>
          </p:cNvCxnSpPr>
          <p:nvPr/>
        </p:nvCxnSpPr>
        <p:spPr>
          <a:xfrm>
            <a:off x="156633" y="3263900"/>
            <a:ext cx="0" cy="1591733"/>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グラフィックス 29">
            <a:extLst>
              <a:ext uri="{FF2B5EF4-FFF2-40B4-BE49-F238E27FC236}">
                <a16:creationId xmlns:a16="http://schemas.microsoft.com/office/drawing/2014/main" id="{72A7FAE4-8AFF-6A8F-1441-309827E31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1050" y="3280665"/>
            <a:ext cx="4552950" cy="304800"/>
          </a:xfrm>
          <a:prstGeom prst="rect">
            <a:avLst/>
          </a:prstGeom>
        </p:spPr>
      </p:pic>
      <p:cxnSp>
        <p:nvCxnSpPr>
          <p:cNvPr id="16" name="直線矢印コネクタ 15">
            <a:extLst>
              <a:ext uri="{FF2B5EF4-FFF2-40B4-BE49-F238E27FC236}">
                <a16:creationId xmlns:a16="http://schemas.microsoft.com/office/drawing/2014/main" id="{735222E8-2410-870A-215E-DEAEC7BBBE9A}"/>
              </a:ext>
            </a:extLst>
          </p:cNvPr>
          <p:cNvCxnSpPr>
            <a:cxnSpLocks/>
          </p:cNvCxnSpPr>
          <p:nvPr/>
        </p:nvCxnSpPr>
        <p:spPr>
          <a:xfrm>
            <a:off x="4741333" y="3263900"/>
            <a:ext cx="0" cy="266184"/>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99DCE218-4734-C84D-36BA-22483A2D7E54}"/>
                  </a:ext>
                </a:extLst>
              </p:cNvPr>
              <p:cNvSpPr/>
              <p:nvPr/>
            </p:nvSpPr>
            <p:spPr>
              <a:xfrm>
                <a:off x="4799754" y="3263900"/>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i="1">
                              <a:solidFill>
                                <a:schemeClr val="tx1"/>
                              </a:solidFill>
                              <a:latin typeface="Cambria Math" panose="02040503050406030204" pitchFamily="18" charset="0"/>
                            </a:rPr>
                            <m:t>high</m:t>
                          </m:r>
                        </m:sub>
                      </m:sSub>
                    </m:oMath>
                  </m:oMathPara>
                </a14:m>
                <a:endParaRPr kumimoji="1" lang="ja-JP" altLang="en-US" dirty="0">
                  <a:solidFill>
                    <a:schemeClr val="tx1"/>
                  </a:solidFill>
                </a:endParaRPr>
              </a:p>
            </p:txBody>
          </p:sp>
        </mc:Choice>
        <mc:Fallback xmlns="">
          <p:sp>
            <p:nvSpPr>
              <p:cNvPr id="20" name="四角形: 角を丸くする 19">
                <a:extLst>
                  <a:ext uri="{FF2B5EF4-FFF2-40B4-BE49-F238E27FC236}">
                    <a16:creationId xmlns:a16="http://schemas.microsoft.com/office/drawing/2014/main" id="{99DCE218-4734-C84D-36BA-22483A2D7E54}"/>
                  </a:ext>
                </a:extLst>
              </p:cNvPr>
              <p:cNvSpPr>
                <a:spLocks noRot="1" noChangeAspect="1" noMove="1" noResize="1" noEditPoints="1" noAdjustHandles="1" noChangeArrowheads="1" noChangeShapeType="1" noTextEdit="1"/>
              </p:cNvSpPr>
              <p:nvPr/>
            </p:nvSpPr>
            <p:spPr>
              <a:xfrm>
                <a:off x="4799754" y="3263900"/>
                <a:ext cx="1028700" cy="321565"/>
              </a:xfrm>
              <a:prstGeom prst="roundRect">
                <a:avLst/>
              </a:prstGeom>
              <a:blipFill>
                <a:blip r:embed="rId7"/>
                <a:stretch>
                  <a:fillRect b="-22642"/>
                </a:stretch>
              </a:blipFill>
              <a:ln w="2857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四角形: 角を丸くする 20">
                <a:extLst>
                  <a:ext uri="{FF2B5EF4-FFF2-40B4-BE49-F238E27FC236}">
                    <a16:creationId xmlns:a16="http://schemas.microsoft.com/office/drawing/2014/main" id="{5F340BE6-D2AF-CB53-C291-2A4ED586D1FA}"/>
                  </a:ext>
                </a:extLst>
              </p:cNvPr>
              <p:cNvSpPr/>
              <p:nvPr/>
            </p:nvSpPr>
            <p:spPr>
              <a:xfrm>
                <a:off x="156633" y="3638009"/>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b="0" i="1" smtClean="0">
                              <a:solidFill>
                                <a:schemeClr val="tx1"/>
                              </a:solidFill>
                              <a:latin typeface="Cambria Math" panose="02040503050406030204" pitchFamily="18" charset="0"/>
                            </a:rPr>
                            <m:t>low</m:t>
                          </m:r>
                        </m:sub>
                      </m:sSub>
                    </m:oMath>
                  </m:oMathPara>
                </a14:m>
                <a:endParaRPr kumimoji="1" lang="ja-JP" altLang="en-US" dirty="0">
                  <a:solidFill>
                    <a:schemeClr val="tx1"/>
                  </a:solidFill>
                </a:endParaRPr>
              </a:p>
            </p:txBody>
          </p:sp>
        </mc:Choice>
        <mc:Fallback xmlns="">
          <p:sp>
            <p:nvSpPr>
              <p:cNvPr id="21" name="四角形: 角を丸くする 20">
                <a:extLst>
                  <a:ext uri="{FF2B5EF4-FFF2-40B4-BE49-F238E27FC236}">
                    <a16:creationId xmlns:a16="http://schemas.microsoft.com/office/drawing/2014/main" id="{5F340BE6-D2AF-CB53-C291-2A4ED586D1FA}"/>
                  </a:ext>
                </a:extLst>
              </p:cNvPr>
              <p:cNvSpPr>
                <a:spLocks noRot="1" noChangeAspect="1" noMove="1" noResize="1" noEditPoints="1" noAdjustHandles="1" noChangeArrowheads="1" noChangeShapeType="1" noTextEdit="1"/>
              </p:cNvSpPr>
              <p:nvPr/>
            </p:nvSpPr>
            <p:spPr>
              <a:xfrm>
                <a:off x="156633" y="3638009"/>
                <a:ext cx="1028700" cy="321565"/>
              </a:xfrm>
              <a:prstGeom prst="roundRect">
                <a:avLst/>
              </a:prstGeom>
              <a:blipFill>
                <a:blip r:embed="rId8"/>
                <a:stretch>
                  <a:fillRect b="-11321"/>
                </a:stretch>
              </a:blipFill>
              <a:ln w="28575">
                <a:noFill/>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3A74EBEB-3732-80FB-BEFA-F2608E442AD4}"/>
              </a:ext>
            </a:extLst>
          </p:cNvPr>
          <p:cNvCxnSpPr/>
          <p:nvPr/>
        </p:nvCxnSpPr>
        <p:spPr>
          <a:xfrm>
            <a:off x="436880" y="4302760"/>
            <a:ext cx="366268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391B07B4-F02A-3AB9-4530-046D3956ED42}"/>
              </a:ext>
            </a:extLst>
          </p:cNvPr>
          <p:cNvSpPr/>
          <p:nvPr/>
        </p:nvSpPr>
        <p:spPr>
          <a:xfrm>
            <a:off x="4057650" y="5660606"/>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誘電体</a:t>
            </a:r>
            <a:endParaRPr kumimoji="1" lang="ja-JP" altLang="en-US" dirty="0">
              <a:solidFill>
                <a:schemeClr val="tx1"/>
              </a:solidFill>
            </a:endParaRPr>
          </a:p>
        </p:txBody>
      </p:sp>
      <p:sp>
        <p:nvSpPr>
          <p:cNvPr id="6" name="四角形: 角を丸くする 5">
            <a:extLst>
              <a:ext uri="{FF2B5EF4-FFF2-40B4-BE49-F238E27FC236}">
                <a16:creationId xmlns:a16="http://schemas.microsoft.com/office/drawing/2014/main" id="{94FAAE10-5B3B-5C29-2FE2-025248A54BA0}"/>
              </a:ext>
            </a:extLst>
          </p:cNvPr>
          <p:cNvSpPr/>
          <p:nvPr/>
        </p:nvSpPr>
        <p:spPr>
          <a:xfrm>
            <a:off x="4057650" y="4777035"/>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導体</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232C29CA-49D4-59EE-22C3-53429E0EE276}"/>
              </a:ext>
            </a:extLst>
          </p:cNvPr>
          <p:cNvSpPr/>
          <p:nvPr/>
        </p:nvSpPr>
        <p:spPr>
          <a:xfrm>
            <a:off x="4057650" y="2784132"/>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空気中</a:t>
            </a:r>
            <a:endParaRPr kumimoji="1" lang="ja-JP" altLang="en-US" dirty="0">
              <a:solidFill>
                <a:schemeClr val="tx1"/>
              </a:solidFill>
            </a:endParaRPr>
          </a:p>
        </p:txBody>
      </p:sp>
      <p:sp>
        <p:nvSpPr>
          <p:cNvPr id="14" name="テキスト ボックス 13">
            <a:extLst>
              <a:ext uri="{FF2B5EF4-FFF2-40B4-BE49-F238E27FC236}">
                <a16:creationId xmlns:a16="http://schemas.microsoft.com/office/drawing/2014/main" id="{937EF1BF-781F-9AE4-42C8-85F39055E547}"/>
              </a:ext>
            </a:extLst>
          </p:cNvPr>
          <p:cNvSpPr txBox="1"/>
          <p:nvPr/>
        </p:nvSpPr>
        <p:spPr>
          <a:xfrm>
            <a:off x="0" y="883846"/>
            <a:ext cx="9144000" cy="369332"/>
          </a:xfrm>
          <a:prstGeom prst="rect">
            <a:avLst/>
          </a:prstGeom>
          <a:noFill/>
        </p:spPr>
        <p:txBody>
          <a:bodyPr wrap="square">
            <a:spAutoFit/>
          </a:bodyPr>
          <a:lstStyle/>
          <a:p>
            <a:pPr algn="ctr"/>
            <a:r>
              <a:rPr lang="ja-JP" altLang="en-US" dirty="0"/>
              <a:t>メカニズム：表皮深さが表面凹凸と同等スケールになり、実効的な電流経路が増大する</a:t>
            </a:r>
          </a:p>
        </p:txBody>
      </p:sp>
    </p:spTree>
    <p:extLst>
      <p:ext uri="{BB962C8B-B14F-4D97-AF65-F5344CB8AC3E}">
        <p14:creationId xmlns:p14="http://schemas.microsoft.com/office/powerpoint/2010/main" val="18206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a:t>本研究の目的</a:t>
            </a:r>
            <a:endParaRPr kumimoji="1" lang="ja-JP" altLang="en-US"/>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49" y="1093509"/>
            <a:ext cx="8081715" cy="5637491"/>
          </a:xfrm>
        </p:spPr>
        <p:txBody>
          <a:bodyPr vert="horz" lIns="91440" tIns="45720" rIns="91440" bIns="45720" rtlCol="0" anchor="t">
            <a:normAutofit/>
          </a:bodyPr>
          <a:lstStyle/>
          <a:p>
            <a:pPr marL="0" indent="0">
              <a:buNone/>
            </a:pPr>
            <a:r>
              <a:rPr lang="ja-JP" altLang="en-US" dirty="0"/>
              <a:t>目的</a:t>
            </a:r>
            <a:endParaRPr lang="en-US" altLang="ja-JP" dirty="0"/>
          </a:p>
          <a:p>
            <a:r>
              <a:rPr lang="ja-JP" altLang="en-US" dirty="0"/>
              <a:t>表面粗さの影響を含んだ実効導電率を測定し、</a:t>
            </a:r>
            <a:br>
              <a:rPr lang="en-US" altLang="ja-JP" dirty="0"/>
            </a:br>
            <a:r>
              <a:rPr lang="ja-JP" altLang="en-US" dirty="0"/>
              <a:t>高周波帯での導体損失を定量的に評価する</a:t>
            </a:r>
            <a:endParaRPr lang="en-US" altLang="ja-JP" dirty="0"/>
          </a:p>
          <a:p>
            <a:pPr marL="0" indent="0">
              <a:buNone/>
            </a:pPr>
            <a:r>
              <a:rPr lang="ja-JP" altLang="en-US" b="1" dirty="0"/>
              <a:t>具体的な実施内容</a:t>
            </a:r>
            <a:endParaRPr lang="en-US" altLang="ja-JP" b="1" dirty="0"/>
          </a:p>
          <a:p>
            <a:r>
              <a:rPr lang="ja-JP" altLang="en-US" b="1" dirty="0"/>
              <a:t>① 複素誘電率の測定</a:t>
            </a:r>
            <a:br>
              <a:rPr lang="en-US" altLang="ja-JP" b="1" dirty="0"/>
            </a:br>
            <a:r>
              <a:rPr lang="en-US" altLang="ja-JP" dirty="0"/>
              <a:t>BCDR</a:t>
            </a:r>
            <a:r>
              <a:rPr lang="ja-JP" altLang="en-US" dirty="0"/>
              <a:t>法を用いて </a:t>
            </a:r>
            <a:r>
              <a:rPr lang="en-US" altLang="ja-JP" dirty="0"/>
              <a:t>MEGTRON6 </a:t>
            </a:r>
            <a:r>
              <a:rPr lang="ja-JP" altLang="en-US" dirty="0"/>
              <a:t>を測定（</a:t>
            </a:r>
            <a:r>
              <a:rPr lang="en-US" altLang="ja-JP" dirty="0"/>
              <a:t>10〜110 GHz</a:t>
            </a:r>
            <a:r>
              <a:rPr lang="ja-JP" altLang="en-US" dirty="0"/>
              <a:t>）</a:t>
            </a:r>
          </a:p>
          <a:p>
            <a:r>
              <a:rPr lang="ja-JP" altLang="en-US" b="1" dirty="0"/>
              <a:t>② 実効導電率の測定</a:t>
            </a:r>
            <a:br>
              <a:rPr lang="en-US" altLang="ja-JP" b="1" dirty="0"/>
            </a:br>
            <a:r>
              <a:rPr lang="ja-JP" altLang="en-US" dirty="0"/>
              <a:t>同一手法で、表面粗さを有する銅箔の導電率を評価</a:t>
            </a:r>
          </a:p>
          <a:p>
            <a:r>
              <a:rPr lang="ja-JP" altLang="en-US" b="1" dirty="0"/>
              <a:t>③ 減衰定数の算出</a:t>
            </a:r>
            <a:br>
              <a:rPr lang="en-US" altLang="ja-JP" b="1" dirty="0"/>
            </a:br>
            <a:r>
              <a:rPr lang="ja-JP" altLang="en-US" dirty="0"/>
              <a:t>実効導電率から算出 ➡ 実際の信号伝送への影響を評価</a:t>
            </a:r>
            <a:endParaRPr lang="en-US" altLang="ja-JP" dirty="0"/>
          </a:p>
          <a:p>
            <a:pPr marL="0" indent="0">
              <a:buNone/>
            </a:pPr>
            <a:r>
              <a:rPr lang="en-US" altLang="ja-JP" sz="1800" dirty="0"/>
              <a:t>※</a:t>
            </a:r>
            <a:r>
              <a:rPr lang="ja-JP" altLang="en-US" sz="1800" dirty="0"/>
              <a:t>以降の特性評価と考察は、測定が安定する</a:t>
            </a:r>
            <a:r>
              <a:rPr lang="en-US" altLang="ja-JP" sz="1800" dirty="0"/>
              <a:t>【67GHz</a:t>
            </a:r>
            <a:r>
              <a:rPr lang="ja-JP" altLang="en-US" sz="1800" dirty="0"/>
              <a:t>以下</a:t>
            </a:r>
            <a:r>
              <a:rPr lang="en-US" altLang="ja-JP" sz="1800" dirty="0"/>
              <a:t>】</a:t>
            </a:r>
            <a:r>
              <a:rPr lang="ja-JP" altLang="en-US" sz="1800" dirty="0"/>
              <a:t>にフォーカス</a:t>
            </a:r>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2161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114966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複素誘電率測定</a:t>
            </a:r>
            <a:endParaRPr kumimoji="1" lang="ja-JP" altLang="en-US">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139533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実基板銅箔を使用</a:t>
            </a: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166038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導電率測定</a:t>
            </a:r>
            <a:endParaRPr kumimoji="1" lang="ja-JP" altLang="en-US">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10881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133686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160980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73260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164276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減衰定数算出</a:t>
            </a:r>
            <a:endParaRPr kumimoji="1" lang="ja-JP" altLang="en-US">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a:xfrm>
            <a:off x="628650" y="79372"/>
            <a:ext cx="7886700" cy="624689"/>
          </a:xfrm>
        </p:spPr>
        <p:txBody>
          <a:bodyPr/>
          <a:lstStyle/>
          <a:p>
            <a:r>
              <a:rPr lang="ja-JP" altLang="en-US" dirty="0"/>
              <a:t>測定対象の材料</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2584168935"/>
              </p:ext>
            </p:extLst>
          </p:nvPr>
        </p:nvGraphicFramePr>
        <p:xfrm>
          <a:off x="297543" y="1191369"/>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メーカ名</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公称厚</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tx1">
                              <a:lumMod val="50000"/>
                              <a:lumOff val="50000"/>
                            </a:schemeClr>
                          </a:solidFill>
                          <a:effectLst/>
                          <a:latin typeface="+mn-ea"/>
                          <a:ea typeface="+mn-ea"/>
                        </a:rPr>
                        <a:t>0.3mm</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a:solidFill>
                            <a:schemeClr val="tx1">
                              <a:lumMod val="50000"/>
                              <a:lumOff val="50000"/>
                            </a:schemeClr>
                          </a:solidFill>
                          <a:effectLst/>
                          <a:latin typeface="+mn-ea"/>
                          <a:ea typeface="+mn-ea"/>
                        </a:rPr>
                        <a:t>高耐久性、高熱伝導性、低価格であり、</a:t>
                      </a:r>
                      <a:r>
                        <a:rPr lang="en-US" altLang="ja-JP" sz="1800" b="0" i="0" u="none" strike="noStrike">
                          <a:solidFill>
                            <a:schemeClr val="tx1">
                              <a:lumMod val="50000"/>
                              <a:lumOff val="50000"/>
                            </a:schemeClr>
                          </a:solidFill>
                          <a:effectLst/>
                          <a:latin typeface="+mn-ea"/>
                          <a:ea typeface="+mn-ea"/>
                        </a:rPr>
                        <a:t>1GHz</a:t>
                      </a:r>
                      <a:r>
                        <a:rPr lang="ja-JP" altLang="en-US" sz="1800" b="0" i="0" u="none" strike="noStrike">
                          <a:solidFill>
                            <a:schemeClr val="tx1">
                              <a:lumMod val="50000"/>
                              <a:lumOff val="50000"/>
                            </a:schemeClr>
                          </a:solidFill>
                          <a:effectLst/>
                          <a:latin typeface="+mn-ea"/>
                          <a:ea typeface="+mn-ea"/>
                        </a:rPr>
                        <a:t>以下の帯域でよく使われる。</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FF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FF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FF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FF0000"/>
                          </a:solidFill>
                          <a:effectLst/>
                          <a:latin typeface="+mn-ea"/>
                          <a:ea typeface="+mn-ea"/>
                        </a:rPr>
                        <a:t>0.3mm</a:t>
                      </a:r>
                      <a:endParaRPr lang="en-US" sz="2000" b="0" i="0" u="none" strike="noStrike" dirty="0">
                        <a:solidFill>
                          <a:srgbClr val="FF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solidFill>
                            <a:srgbClr val="FF0000"/>
                          </a:solidFill>
                          <a:latin typeface="+mn-ea"/>
                          <a:ea typeface="+mn-ea"/>
                        </a:rPr>
                        <a:t>1GHz</a:t>
                      </a:r>
                      <a:r>
                        <a:rPr lang="ja-JP" altLang="en-US" sz="2000" dirty="0">
                          <a:solidFill>
                            <a:srgbClr val="FF0000"/>
                          </a:solidFill>
                          <a:latin typeface="+mn-ea"/>
                          <a:ea typeface="+mn-ea"/>
                        </a:rPr>
                        <a:t>以上・高速通信向け高性能材料。</a:t>
                      </a:r>
                      <a:endParaRPr lang="en-US" sz="2000" b="0" i="0" u="none" strike="noStrike" dirty="0">
                        <a:solidFill>
                          <a:srgbClr val="FF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9249089" y="4995165"/>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13753497" y="5153070"/>
            <a:ext cx="3674384" cy="707886"/>
          </a:xfrm>
          <a:prstGeom prst="rect">
            <a:avLst/>
          </a:prstGeom>
          <a:noFill/>
        </p:spPr>
        <p:txBody>
          <a:bodyPr wrap="square" rtlCol="0">
            <a:spAutoFit/>
          </a:bodyPr>
          <a:lstStyle/>
          <a:p>
            <a:r>
              <a:rPr lang="ja-JP" altLang="en-US" sz="200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12621464" y="5502997"/>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15590689" y="5860956"/>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13024613" y="6287497"/>
            <a:ext cx="5132152" cy="400110"/>
          </a:xfrm>
          <a:prstGeom prst="rect">
            <a:avLst/>
          </a:prstGeom>
          <a:noFill/>
        </p:spPr>
        <p:txBody>
          <a:bodyPr wrap="square" rtlCol="0">
            <a:spAutoFit/>
          </a:bodyPr>
          <a:lstStyle/>
          <a:p>
            <a:r>
              <a:rPr kumimoji="1" lang="ja-JP" altLang="en-US" sz="2000">
                <a:latin typeface="メイリオ" panose="020B0604030504040204" pitchFamily="50" charset="-128"/>
                <a:ea typeface="メイリオ" panose="020B0604030504040204" pitchFamily="50" charset="-128"/>
              </a:rPr>
              <a:t>このような基板の評価には</a:t>
            </a:r>
            <a:r>
              <a:rPr kumimoji="1" lang="en-US" altLang="ja-JP" sz="2000">
                <a:latin typeface="メイリオ" panose="020B0604030504040204" pitchFamily="50" charset="-128"/>
                <a:ea typeface="メイリオ" panose="020B0604030504040204" pitchFamily="50" charset="-128"/>
              </a:rPr>
              <a:t>BCDR</a:t>
            </a:r>
            <a:r>
              <a:rPr kumimoji="1" lang="ja-JP" altLang="en-US" sz="2000">
                <a:latin typeface="メイリオ" panose="020B0604030504040204" pitchFamily="50" charset="-128"/>
                <a:ea typeface="メイリオ" panose="020B0604030504040204" pitchFamily="50" charset="-128"/>
              </a:rPr>
              <a:t>法が有効</a:t>
            </a:r>
          </a:p>
        </p:txBody>
      </p:sp>
      <p:sp>
        <p:nvSpPr>
          <p:cNvPr id="10" name="テキスト ボックス 9">
            <a:extLst>
              <a:ext uri="{FF2B5EF4-FFF2-40B4-BE49-F238E27FC236}">
                <a16:creationId xmlns:a16="http://schemas.microsoft.com/office/drawing/2014/main" id="{7E7E3B0A-4E8F-2FAC-D188-DB9578740BB8}"/>
              </a:ext>
            </a:extLst>
          </p:cNvPr>
          <p:cNvSpPr txBox="1"/>
          <p:nvPr/>
        </p:nvSpPr>
        <p:spPr>
          <a:xfrm>
            <a:off x="9424610" y="4581840"/>
            <a:ext cx="5811026" cy="400110"/>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FR4</a:t>
            </a:r>
            <a:r>
              <a:rPr kumimoji="1" lang="ja-JP" altLang="en-US" sz="2000" dirty="0">
                <a:latin typeface="メイリオ" panose="020B0604030504040204" pitchFamily="50" charset="-128"/>
                <a:ea typeface="メイリオ" panose="020B0604030504040204" pitchFamily="50" charset="-128"/>
              </a:rPr>
              <a:t>は先行研究で測定．今回は測定していない</a:t>
            </a:r>
          </a:p>
        </p:txBody>
      </p:sp>
      <p:sp>
        <p:nvSpPr>
          <p:cNvPr id="13" name="テキスト ボックス 12">
            <a:extLst>
              <a:ext uri="{FF2B5EF4-FFF2-40B4-BE49-F238E27FC236}">
                <a16:creationId xmlns:a16="http://schemas.microsoft.com/office/drawing/2014/main" id="{4CFCCC2F-1D95-496E-5B8A-2C10819BEC89}"/>
              </a:ext>
            </a:extLst>
          </p:cNvPr>
          <p:cNvSpPr txBox="1"/>
          <p:nvPr/>
        </p:nvSpPr>
        <p:spPr>
          <a:xfrm>
            <a:off x="0" y="641419"/>
            <a:ext cx="9144000" cy="369332"/>
          </a:xfrm>
          <a:prstGeom prst="rect">
            <a:avLst/>
          </a:prstGeom>
          <a:noFill/>
        </p:spPr>
        <p:txBody>
          <a:bodyPr wrap="square">
            <a:spAutoFit/>
          </a:bodyPr>
          <a:lstStyle/>
          <a:p>
            <a:pPr algn="ctr"/>
            <a:r>
              <a:rPr lang="ja-JP" altLang="en-US" dirty="0"/>
              <a:t>次世代通信（</a:t>
            </a:r>
            <a:r>
              <a:rPr lang="en-US" altLang="ja-JP" dirty="0"/>
              <a:t>5G/6G</a:t>
            </a:r>
            <a:r>
              <a:rPr lang="ja-JP" altLang="en-US" dirty="0"/>
              <a:t>）に不可欠な低損失基板「</a:t>
            </a:r>
            <a:r>
              <a:rPr lang="en-US" altLang="ja-JP" dirty="0"/>
              <a:t>MEGTRON6</a:t>
            </a:r>
            <a:r>
              <a:rPr lang="ja-JP" altLang="en-US" dirty="0"/>
              <a:t>」を評価対象に選定</a:t>
            </a:r>
          </a:p>
        </p:txBody>
      </p:sp>
      <p:sp>
        <p:nvSpPr>
          <p:cNvPr id="14" name="Rectangle 1">
            <a:extLst>
              <a:ext uri="{FF2B5EF4-FFF2-40B4-BE49-F238E27FC236}">
                <a16:creationId xmlns:a16="http://schemas.microsoft.com/office/drawing/2014/main" id="{6B07E29F-3AF5-8D22-0627-43C4741AD504}"/>
              </a:ext>
            </a:extLst>
          </p:cNvPr>
          <p:cNvSpPr>
            <a:spLocks noChangeArrowheads="1"/>
          </p:cNvSpPr>
          <p:nvPr/>
        </p:nvSpPr>
        <p:spPr bwMode="auto">
          <a:xfrm>
            <a:off x="762001" y="4596898"/>
            <a:ext cx="761999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【選定の理由】</a:t>
            </a:r>
            <a:br>
              <a:rPr kumimoji="0" lang="en-US" altLang="ja-JP" sz="1800" b="1"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次世代通信への対応</a:t>
            </a:r>
            <a:r>
              <a:rPr kumimoji="0" lang="ja-JP" altLang="ja-JP" sz="1800" b="0" i="0" u="none" strike="noStrike" cap="none" normalizeH="0" baseline="0" dirty="0">
                <a:ln>
                  <a:noFill/>
                </a:ln>
                <a:solidFill>
                  <a:schemeClr val="tx1"/>
                </a:solidFill>
                <a:effectLst/>
                <a:latin typeface="Arial" panose="020B0604020202020204" pitchFamily="34" charset="0"/>
              </a:rPr>
              <a:t>: 5G基地局や高速通信機器に採用される高性能材料</a:t>
            </a:r>
            <a:br>
              <a:rPr kumimoji="0" lang="en-US" altLang="ja-JP" sz="1800" b="0"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評価の必要性</a:t>
            </a:r>
            <a:r>
              <a:rPr kumimoji="0" lang="ja-JP" altLang="ja-JP" sz="1800" b="0" i="0" u="none" strike="noStrike" cap="none" normalizeH="0" baseline="0" dirty="0">
                <a:ln>
                  <a:noFill/>
                </a:ln>
                <a:solidFill>
                  <a:schemeClr val="tx1"/>
                </a:solidFill>
                <a:effectLst/>
                <a:latin typeface="Arial" panose="020B0604020202020204" pitchFamily="34" charset="0"/>
              </a:rPr>
              <a:t>: 高周波領域での精密な特性評価が不可欠</a:t>
            </a:r>
            <a:br>
              <a:rPr kumimoji="0" lang="en-US" altLang="ja-JP" sz="1800" b="0"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手法の整合性</a:t>
            </a:r>
            <a:r>
              <a:rPr kumimoji="0" lang="ja-JP" altLang="ja-JP" sz="1800" b="0" i="0" u="none" strike="noStrike" cap="none" normalizeH="0" baseline="0" dirty="0">
                <a:ln>
                  <a:noFill/>
                </a:ln>
                <a:solidFill>
                  <a:schemeClr val="tx1"/>
                </a:solidFill>
                <a:effectLst/>
                <a:latin typeface="Arial" panose="020B0604020202020204" pitchFamily="34" charset="0"/>
              </a:rPr>
              <a:t>: BCDR法は、このような低損失材料の評価に極めて有効 </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dirty="0">
                <a:ln>
                  <a:noFill/>
                </a:ln>
                <a:solidFill>
                  <a:schemeClr val="tx1"/>
                </a:solidFill>
                <a:effectLst/>
                <a:latin typeface="Arial" panose="020B0604020202020204" pitchFamily="34" charset="0"/>
              </a:rPr>
              <a:t>※ FR-4（汎用基板）は先行研究で評価済みのため、今回は対象外 </a:t>
            </a:r>
          </a:p>
        </p:txBody>
      </p:sp>
    </p:spTree>
    <p:extLst>
      <p:ext uri="{BB962C8B-B14F-4D97-AF65-F5344CB8AC3E}">
        <p14:creationId xmlns:p14="http://schemas.microsoft.com/office/powerpoint/2010/main" val="21549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a:xfrm>
            <a:off x="628650" y="206445"/>
            <a:ext cx="7886700" cy="624689"/>
          </a:xfrm>
        </p:spPr>
        <p:txBody>
          <a:bodyPr/>
          <a:lstStyle/>
          <a:p>
            <a:r>
              <a:rPr lang="en-US" altLang="ja-JP"/>
              <a:t>BCDR</a:t>
            </a:r>
            <a:r>
              <a:rPr lang="ja-JP" altLang="en-US"/>
              <a:t>法による測定方法</a:t>
            </a:r>
            <a:endParaRPr kumimoji="1" lang="ja-JP" altLang="en-US" sz="280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98649"/>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98649"/>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17577"/>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dirty="0">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352270" y="5374602"/>
            <a:ext cx="3550258" cy="830997"/>
          </a:xfrm>
          <a:prstGeom prst="rect">
            <a:avLst/>
          </a:prstGeom>
          <a:noFill/>
        </p:spPr>
        <p:txBody>
          <a:bodyPr wrap="square" rtlCol="0">
            <a:spAutoFit/>
          </a:bodyPr>
          <a:lstStyle/>
          <a:p>
            <a:r>
              <a:rPr lang="en-US" altLang="ja-JP" sz="1600" b="1" dirty="0"/>
              <a:t>Step 1</a:t>
            </a:r>
            <a:r>
              <a:rPr lang="ja-JP" altLang="en-US" sz="1600" b="1" dirty="0"/>
              <a:t>：基準の測定</a:t>
            </a:r>
            <a:br>
              <a:rPr lang="en-US" altLang="ja-JP" sz="1600" b="1" dirty="0"/>
            </a:br>
            <a:r>
              <a:rPr lang="ja-JP" altLang="en-US" sz="1600" dirty="0"/>
              <a:t> 平滑な標準銅箔を使用</a:t>
            </a:r>
            <a:br>
              <a:rPr lang="en-US" altLang="ja-JP" sz="1600" dirty="0"/>
            </a:br>
            <a:r>
              <a:rPr lang="ja-JP" altLang="en-US" sz="1600" dirty="0"/>
              <a:t> ➡ 基板樹脂の</a:t>
            </a:r>
            <a:r>
              <a:rPr lang="ja-JP" altLang="en-US" sz="1600" b="1" dirty="0"/>
              <a:t>複素誘電率</a:t>
            </a:r>
            <a:r>
              <a:rPr lang="ja-JP" altLang="en-US" sz="1600" dirty="0"/>
              <a:t>を決定</a:t>
            </a:r>
            <a:endParaRPr lang="ja-JP" altLang="en-US" sz="1600" dirty="0">
              <a:latin typeface="+mn-ea"/>
            </a:endParaRP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294464" y="5374602"/>
            <a:ext cx="4408095" cy="830997"/>
          </a:xfrm>
          <a:prstGeom prst="rect">
            <a:avLst/>
          </a:prstGeom>
          <a:noFill/>
        </p:spPr>
        <p:txBody>
          <a:bodyPr wrap="square" rtlCol="0">
            <a:spAutoFit/>
          </a:bodyPr>
          <a:lstStyle/>
          <a:p>
            <a:r>
              <a:rPr lang="en-US" altLang="ja-JP" sz="1600" b="1" dirty="0"/>
              <a:t>Step 2</a:t>
            </a:r>
            <a:r>
              <a:rPr lang="ja-JP" altLang="en-US" sz="1600" b="1" dirty="0"/>
              <a:t>：表面粗さの評価</a:t>
            </a:r>
            <a:br>
              <a:rPr lang="en-US" altLang="ja-JP" sz="1600" b="1" dirty="0"/>
            </a:br>
            <a:r>
              <a:rPr lang="ja-JP" altLang="en-US" sz="1600" dirty="0"/>
              <a:t> 実基板の銅箔を使用 </a:t>
            </a:r>
            <a:br>
              <a:rPr lang="en-US" altLang="ja-JP" sz="1600" dirty="0"/>
            </a:br>
            <a:r>
              <a:rPr lang="ja-JP" altLang="en-US" sz="1600" dirty="0"/>
              <a:t>➡ </a:t>
            </a:r>
            <a:r>
              <a:rPr lang="en-US" altLang="ja-JP" sz="1600" dirty="0"/>
              <a:t>Step 1</a:t>
            </a:r>
            <a:r>
              <a:rPr lang="ja-JP" altLang="en-US" sz="1600" dirty="0"/>
              <a:t>の損失を差し引き</a:t>
            </a:r>
            <a:r>
              <a:rPr lang="ja-JP" altLang="en-US" sz="1600" b="1" dirty="0"/>
              <a:t>実効導電率</a:t>
            </a:r>
            <a:r>
              <a:rPr lang="ja-JP" altLang="en-US" sz="1600" dirty="0"/>
              <a:t>を算出</a:t>
            </a:r>
            <a:endParaRPr lang="ja-JP" altLang="en-US" sz="1600" dirty="0">
              <a:latin typeface="+mn-ea"/>
            </a:endParaRP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800515"/>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誘電体で銅板電極を挟み，圧着</a:t>
            </a:r>
            <a:endParaRPr kumimoji="1" lang="ja-JP" altLang="en-US" sz="1600" dirty="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800515"/>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RF</a:t>
            </a:r>
            <a:r>
              <a:rPr lang="ja-JP" altLang="en-US" sz="1600" dirty="0">
                <a:solidFill>
                  <a:schemeClr val="tx1"/>
                </a:solidFill>
              </a:rPr>
              <a:t>信号入力</a:t>
            </a:r>
            <a:endParaRPr kumimoji="1" lang="ja-JP" altLang="en-US" sz="1600" dirty="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800515"/>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共振信号を測定</a:t>
            </a:r>
            <a:endParaRPr kumimoji="1" lang="ja-JP" altLang="en-US" sz="160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800515"/>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評価・計算</a:t>
            </a:r>
            <a:endParaRPr kumimoji="1" lang="ja-JP" altLang="en-US" sz="160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2070515"/>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2070515"/>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2070515"/>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5DEBA2BF-948D-72CE-7820-5401B639A310}"/>
              </a:ext>
            </a:extLst>
          </p:cNvPr>
          <p:cNvSpPr txBox="1"/>
          <p:nvPr/>
        </p:nvSpPr>
        <p:spPr>
          <a:xfrm>
            <a:off x="0" y="692438"/>
            <a:ext cx="9171370" cy="369332"/>
          </a:xfrm>
          <a:prstGeom prst="rect">
            <a:avLst/>
          </a:prstGeom>
          <a:noFill/>
        </p:spPr>
        <p:txBody>
          <a:bodyPr wrap="square">
            <a:spAutoFit/>
          </a:bodyPr>
          <a:lstStyle/>
          <a:p>
            <a:pPr algn="ctr"/>
            <a:r>
              <a:rPr lang="en-US" altLang="ja-JP" dirty="0"/>
              <a:t>2</a:t>
            </a:r>
            <a:r>
              <a:rPr lang="ja-JP" altLang="en-US" dirty="0"/>
              <a:t>段階の測定プロセスにより、樹脂の損失と表面粗さによる損失を分離して評価する</a:t>
            </a:r>
          </a:p>
        </p:txBody>
      </p:sp>
    </p:spTree>
    <p:extLst>
      <p:ext uri="{BB962C8B-B14F-4D97-AF65-F5344CB8AC3E}">
        <p14:creationId xmlns:p14="http://schemas.microsoft.com/office/powerpoint/2010/main" val="1232759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0AE56-62A9-61E0-74CA-3EA8E65D66BA}"/>
              </a:ext>
            </a:extLst>
          </p:cNvPr>
          <p:cNvSpPr>
            <a:spLocks noGrp="1"/>
          </p:cNvSpPr>
          <p:nvPr>
            <p:ph type="title"/>
          </p:nvPr>
        </p:nvSpPr>
        <p:spPr>
          <a:xfrm>
            <a:off x="628650" y="92091"/>
            <a:ext cx="7886700" cy="624689"/>
          </a:xfrm>
        </p:spPr>
        <p:txBody>
          <a:bodyPr/>
          <a:lstStyle/>
          <a:p>
            <a:r>
              <a:rPr lang="ja-JP" altLang="en-US" dirty="0"/>
              <a:t>測定精度の担保</a:t>
            </a:r>
            <a:endParaRPr kumimoji="1" lang="ja-JP" altLang="en-US" dirty="0"/>
          </a:p>
        </p:txBody>
      </p:sp>
      <p:pic>
        <p:nvPicPr>
          <p:cNvPr id="5" name="コンテンツ プレースホルダー 4">
            <a:extLst>
              <a:ext uri="{FF2B5EF4-FFF2-40B4-BE49-F238E27FC236}">
                <a16:creationId xmlns:a16="http://schemas.microsoft.com/office/drawing/2014/main" id="{D4BEF4DD-1E32-EEB5-7B77-FD5B1F3C4B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880303"/>
            <a:ext cx="4620040" cy="4087738"/>
          </a:xfrm>
          <a:prstGeom prst="rect">
            <a:avLst/>
          </a:prstGeom>
        </p:spPr>
      </p:pic>
      <p:sp>
        <p:nvSpPr>
          <p:cNvPr id="6" name="テキスト ボックス 5">
            <a:extLst>
              <a:ext uri="{FF2B5EF4-FFF2-40B4-BE49-F238E27FC236}">
                <a16:creationId xmlns:a16="http://schemas.microsoft.com/office/drawing/2014/main" id="{080F83DF-E191-836A-27A6-F04E6F7B7BF4}"/>
              </a:ext>
            </a:extLst>
          </p:cNvPr>
          <p:cNvSpPr txBox="1"/>
          <p:nvPr/>
        </p:nvSpPr>
        <p:spPr>
          <a:xfrm>
            <a:off x="5083804" y="1174372"/>
            <a:ext cx="4060196" cy="830997"/>
          </a:xfrm>
          <a:prstGeom prst="rect">
            <a:avLst/>
          </a:prstGeom>
          <a:noFill/>
        </p:spPr>
        <p:txBody>
          <a:bodyPr wrap="square" rtlCol="0">
            <a:spAutoFit/>
          </a:bodyPr>
          <a:lstStyle/>
          <a:p>
            <a:r>
              <a:rPr lang="ja-JP" altLang="en-US" sz="1600" dirty="0">
                <a:latin typeface="+mn-ea"/>
              </a:rPr>
              <a:t>①</a:t>
            </a:r>
            <a:r>
              <a:rPr lang="en-US" altLang="ja-JP" sz="1600" dirty="0">
                <a:latin typeface="+mn-ea"/>
              </a:rPr>
              <a:t>Shim</a:t>
            </a:r>
            <a:r>
              <a:rPr lang="ja-JP" altLang="en-US" sz="1600" dirty="0">
                <a:latin typeface="+mn-ea"/>
              </a:rPr>
              <a:t>シート</a:t>
            </a:r>
            <a:endParaRPr lang="en-US" altLang="ja-JP" sz="1600" dirty="0">
              <a:latin typeface="+mn-ea"/>
            </a:endParaRPr>
          </a:p>
          <a:p>
            <a:r>
              <a:rPr lang="ja-JP" altLang="en-US" sz="1600" dirty="0"/>
              <a:t>位置決め用</a:t>
            </a:r>
            <a:endParaRPr lang="en-US" altLang="ja-JP" sz="1600" dirty="0"/>
          </a:p>
          <a:p>
            <a:r>
              <a:rPr lang="ja-JP" altLang="en-US" sz="1600" dirty="0"/>
              <a:t>➡ 円板導体の中心位置を正確に合わせる</a:t>
            </a:r>
            <a:endParaRPr lang="ja-JP" altLang="en-US" sz="1600" dirty="0">
              <a:latin typeface="+mn-ea"/>
            </a:endParaRPr>
          </a:p>
        </p:txBody>
      </p:sp>
      <p:cxnSp>
        <p:nvCxnSpPr>
          <p:cNvPr id="7" name="直線矢印コネクタ 6">
            <a:extLst>
              <a:ext uri="{FF2B5EF4-FFF2-40B4-BE49-F238E27FC236}">
                <a16:creationId xmlns:a16="http://schemas.microsoft.com/office/drawing/2014/main" id="{E0DF952E-85F3-2A85-3934-38D7A12CB4FC}"/>
              </a:ext>
            </a:extLst>
          </p:cNvPr>
          <p:cNvCxnSpPr>
            <a:cxnSpLocks/>
            <a:stCxn id="6" idx="1"/>
          </p:cNvCxnSpPr>
          <p:nvPr/>
        </p:nvCxnSpPr>
        <p:spPr>
          <a:xfrm flipH="1">
            <a:off x="2540000" y="1589871"/>
            <a:ext cx="2543804" cy="2118529"/>
          </a:xfrm>
          <a:prstGeom prst="straightConnector1">
            <a:avLst/>
          </a:prstGeom>
          <a:ln w="381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3" name="テキスト ボックス 12">
            <a:extLst>
              <a:ext uri="{FF2B5EF4-FFF2-40B4-BE49-F238E27FC236}">
                <a16:creationId xmlns:a16="http://schemas.microsoft.com/office/drawing/2014/main" id="{997E1C43-914F-6E5D-9934-D6F337D110D7}"/>
              </a:ext>
            </a:extLst>
          </p:cNvPr>
          <p:cNvSpPr txBox="1"/>
          <p:nvPr/>
        </p:nvSpPr>
        <p:spPr>
          <a:xfrm>
            <a:off x="5083804" y="2302886"/>
            <a:ext cx="4060196" cy="1107996"/>
          </a:xfrm>
          <a:prstGeom prst="rect">
            <a:avLst/>
          </a:prstGeom>
          <a:noFill/>
        </p:spPr>
        <p:txBody>
          <a:bodyPr wrap="square" rtlCol="0">
            <a:spAutoFit/>
          </a:bodyPr>
          <a:lstStyle/>
          <a:p>
            <a:r>
              <a:rPr lang="ja-JP" altLang="en-US" sz="1600" dirty="0">
                <a:latin typeface="+mn-ea"/>
              </a:rPr>
              <a:t>②クランプ</a:t>
            </a:r>
            <a:endParaRPr lang="en-US" altLang="ja-JP" sz="1600" dirty="0">
              <a:latin typeface="+mn-ea"/>
            </a:endParaRPr>
          </a:p>
          <a:p>
            <a:r>
              <a:rPr lang="ja-JP" altLang="en-US" sz="1600" dirty="0"/>
              <a:t>圧着力の管理</a:t>
            </a:r>
            <a:br>
              <a:rPr lang="en-US" altLang="ja-JP" sz="1600" dirty="0"/>
            </a:br>
            <a:r>
              <a:rPr lang="ja-JP" altLang="en-US" sz="1600" b="1" dirty="0"/>
              <a:t>デジタルトルクレンチ</a:t>
            </a:r>
            <a:r>
              <a:rPr lang="ja-JP" altLang="en-US" sz="1600" dirty="0"/>
              <a:t> を使用</a:t>
            </a:r>
            <a:br>
              <a:rPr lang="en-US" altLang="ja-JP" sz="1600" dirty="0"/>
            </a:br>
            <a:r>
              <a:rPr lang="ja-JP" altLang="en-US" sz="1600" dirty="0"/>
              <a:t>圧着力を常に一定に保つ</a:t>
            </a:r>
            <a:endParaRPr lang="ja-JP" altLang="en-US" sz="1600" dirty="0">
              <a:latin typeface="+mn-ea"/>
            </a:endParaRPr>
          </a:p>
        </p:txBody>
      </p:sp>
      <p:cxnSp>
        <p:nvCxnSpPr>
          <p:cNvPr id="14" name="直線矢印コネクタ 13">
            <a:extLst>
              <a:ext uri="{FF2B5EF4-FFF2-40B4-BE49-F238E27FC236}">
                <a16:creationId xmlns:a16="http://schemas.microsoft.com/office/drawing/2014/main" id="{8A986FAF-767F-DBA8-D7BC-75F85FCC2538}"/>
              </a:ext>
            </a:extLst>
          </p:cNvPr>
          <p:cNvCxnSpPr>
            <a:cxnSpLocks/>
            <a:stCxn id="13" idx="1"/>
          </p:cNvCxnSpPr>
          <p:nvPr/>
        </p:nvCxnSpPr>
        <p:spPr>
          <a:xfrm flipH="1">
            <a:off x="4267200" y="2856884"/>
            <a:ext cx="816604" cy="360273"/>
          </a:xfrm>
          <a:prstGeom prst="straightConnector1">
            <a:avLst/>
          </a:prstGeom>
          <a:ln w="381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8" name="テキスト ボックス 7">
            <a:extLst>
              <a:ext uri="{FF2B5EF4-FFF2-40B4-BE49-F238E27FC236}">
                <a16:creationId xmlns:a16="http://schemas.microsoft.com/office/drawing/2014/main" id="{647B2C31-818B-FA8E-748B-6914E8DE12AC}"/>
              </a:ext>
            </a:extLst>
          </p:cNvPr>
          <p:cNvSpPr txBox="1"/>
          <p:nvPr/>
        </p:nvSpPr>
        <p:spPr>
          <a:xfrm>
            <a:off x="628650" y="5106540"/>
            <a:ext cx="7227726" cy="1077218"/>
          </a:xfrm>
          <a:prstGeom prst="rect">
            <a:avLst/>
          </a:prstGeom>
          <a:noFill/>
        </p:spPr>
        <p:txBody>
          <a:bodyPr wrap="square" rtlCol="0">
            <a:spAutoFit/>
          </a:bodyPr>
          <a:lstStyle/>
          <a:p>
            <a:r>
              <a:rPr lang="ja-JP" altLang="en-US" sz="1600" dirty="0"/>
              <a:t>③ 測定前の準備</a:t>
            </a:r>
            <a:endParaRPr lang="en-US" altLang="ja-JP" sz="1600" dirty="0"/>
          </a:p>
          <a:p>
            <a:r>
              <a:rPr lang="en-US" altLang="ja-JP" sz="1600" b="1" dirty="0"/>
              <a:t>SOLT</a:t>
            </a:r>
            <a:r>
              <a:rPr lang="ja-JP" altLang="en-US" sz="1600" b="1" dirty="0"/>
              <a:t>校正</a:t>
            </a:r>
            <a:r>
              <a:rPr lang="ja-JP" altLang="en-US" sz="1600" dirty="0"/>
              <a:t> の実施</a:t>
            </a:r>
            <a:endParaRPr lang="en-US" altLang="ja-JP" sz="1600" dirty="0"/>
          </a:p>
          <a:p>
            <a:r>
              <a:rPr lang="ja-JP" altLang="en-US" sz="1600" dirty="0"/>
              <a:t>➡ 共振波形の安定を確認してからデータ取得</a:t>
            </a:r>
            <a:endParaRPr lang="en-US" altLang="ja-JP" sz="1600" dirty="0"/>
          </a:p>
          <a:p>
            <a:r>
              <a:rPr lang="ja-JP" altLang="en-US" sz="1600" dirty="0"/>
              <a:t> 　 ⚠️ </a:t>
            </a:r>
            <a:r>
              <a:rPr lang="ja-JP" altLang="en-US" sz="1600" b="1" dirty="0"/>
              <a:t>不安定な場合 ➡ ①②からやり直し</a:t>
            </a:r>
            <a:endParaRPr lang="ja-JP" altLang="en-US" sz="1600" dirty="0"/>
          </a:p>
        </p:txBody>
      </p:sp>
      <p:sp>
        <p:nvSpPr>
          <p:cNvPr id="9" name="テキスト ボックス 8">
            <a:extLst>
              <a:ext uri="{FF2B5EF4-FFF2-40B4-BE49-F238E27FC236}">
                <a16:creationId xmlns:a16="http://schemas.microsoft.com/office/drawing/2014/main" id="{6BB1FA2E-3DAF-E2BC-15F3-EF95D367E14B}"/>
              </a:ext>
            </a:extLst>
          </p:cNvPr>
          <p:cNvSpPr txBox="1"/>
          <p:nvPr/>
        </p:nvSpPr>
        <p:spPr>
          <a:xfrm>
            <a:off x="0" y="532115"/>
            <a:ext cx="9144000" cy="338554"/>
          </a:xfrm>
          <a:prstGeom prst="rect">
            <a:avLst/>
          </a:prstGeom>
          <a:noFill/>
        </p:spPr>
        <p:txBody>
          <a:bodyPr wrap="square">
            <a:spAutoFit/>
          </a:bodyPr>
          <a:lstStyle/>
          <a:p>
            <a:pPr algn="ctr"/>
            <a:r>
              <a:rPr lang="ja-JP" altLang="en-US" sz="1600" dirty="0"/>
              <a:t>目的：ミリ波帯特有の誤差要因（位置ズレ・圧着力のばらつき）を排除</a:t>
            </a:r>
          </a:p>
        </p:txBody>
      </p:sp>
    </p:spTree>
    <p:extLst>
      <p:ext uri="{BB962C8B-B14F-4D97-AF65-F5344CB8AC3E}">
        <p14:creationId xmlns:p14="http://schemas.microsoft.com/office/powerpoint/2010/main" val="2973741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dirty="0"/>
              <a:t>測定結果①　</a:t>
            </a:r>
            <a:r>
              <a:rPr kumimoji="1" lang="en-US" altLang="ja-JP" dirty="0"/>
              <a:t>S</a:t>
            </a:r>
            <a:r>
              <a:rPr kumimoji="1" lang="ja-JP" altLang="en-US" dirty="0"/>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881077" y="793967"/>
            <a:ext cx="6390249" cy="4792689"/>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715069"/>
            <a:ext cx="5862400" cy="416268"/>
          </a:xfrm>
          <a:prstGeom prst="rect">
            <a:avLst/>
          </a:prstGeom>
          <a:noFill/>
        </p:spPr>
        <p:txBody>
          <a:bodyPr wrap="square" anchor="t">
            <a:spAutoFit/>
          </a:bodyPr>
          <a:lstStyle/>
          <a:p>
            <a:pPr>
              <a:lnSpc>
                <a:spcPct val="107000"/>
              </a:lnSpc>
              <a:spcAft>
                <a:spcPts val="800"/>
              </a:spcAft>
            </a:pPr>
            <a:r>
              <a:rPr lang="ja-JP" altLang="en-US" sz="2000" dirty="0"/>
              <a:t>➡ この値を使って次の</a:t>
            </a:r>
            <a:r>
              <a:rPr lang="en-US" altLang="ja-JP" sz="2000" dirty="0"/>
              <a:t>【</a:t>
            </a:r>
            <a:r>
              <a:rPr lang="ja-JP" altLang="en-US" sz="2000" dirty="0"/>
              <a:t>複素誘電率</a:t>
            </a:r>
            <a:r>
              <a:rPr lang="en-US" altLang="ja-JP" sz="2000" dirty="0"/>
              <a:t>】</a:t>
            </a:r>
            <a:r>
              <a:rPr lang="ja-JP" altLang="en-US" sz="2000" dirty="0"/>
              <a:t>の算出へ</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2538013" y="2466006"/>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dirty="0"/>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528389" y="2062404"/>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528389" y="2062404"/>
                <a:ext cx="902876" cy="639086"/>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9584469" y="3404512"/>
            <a:ext cx="2063801" cy="615553"/>
          </a:xfrm>
          <a:prstGeom prst="rect">
            <a:avLst/>
          </a:prstGeom>
          <a:noFill/>
        </p:spPr>
        <p:txBody>
          <a:bodyPr wrap="square" lIns="0" tIns="0" rIns="0" bIns="0" rtlCol="0">
            <a:spAutoFit/>
          </a:bodyPr>
          <a:lstStyle/>
          <a:p>
            <a:pPr algn="l"/>
            <a:r>
              <a:rPr kumimoji="1" lang="ja-JP" altLang="en-US" sz="2000" dirty="0">
                <a:latin typeface="メイリオ" panose="020B0604030504040204" pitchFamily="50" charset="-128"/>
                <a:ea typeface="メイリオ" panose="020B0604030504040204" pitchFamily="50" charset="-128"/>
              </a:rPr>
              <a:t>この値が大きい</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6738077" y="3259560"/>
            <a:ext cx="2422664" cy="685059"/>
          </a:xfrm>
          <a:prstGeom prst="rect">
            <a:avLst/>
          </a:prstGeom>
          <a:solidFill>
            <a:schemeClr val="bg1">
              <a:alpha val="75000"/>
            </a:schemeClr>
          </a:solidFill>
        </p:spPr>
        <p:txBody>
          <a:bodyPr wrap="square" anchor="t">
            <a:spAutoFit/>
          </a:bodyPr>
          <a:lstStyle/>
          <a:p>
            <a:pPr>
              <a:lnSpc>
                <a:spcPct val="107000"/>
              </a:lnSpc>
              <a:spcAft>
                <a:spcPts val="800"/>
              </a:spcAft>
            </a:pPr>
            <a:r>
              <a:rPr lang="ja-JP" altLang="en-US" dirty="0"/>
              <a:t>高周波域でも</a:t>
            </a:r>
            <a:br>
              <a:rPr lang="en-US" altLang="ja-JP" dirty="0"/>
            </a:br>
            <a:r>
              <a:rPr lang="ja-JP" altLang="en-US" dirty="0"/>
              <a:t>形が崩れていない</a:t>
            </a:r>
            <a:endParaRPr lang="en-US" altLang="ja-JP"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9336581" y="1819675"/>
                <a:ext cx="2311689" cy="646331"/>
              </a:xfrm>
              <a:prstGeom prst="rect">
                <a:avLst/>
              </a:prstGeom>
              <a:noFill/>
            </p:spPr>
            <p:txBody>
              <a:bodyPr wrap="square">
                <a:spAutoFit/>
              </a:bodyPr>
              <a:lstStyle/>
              <a:p>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dirty="0"/>
                  <a:t>は基板の</a:t>
                </a:r>
                <a:br>
                  <a:rPr lang="en-US" altLang="ja-JP" dirty="0"/>
                </a:br>
                <a:r>
                  <a:rPr lang="ja-JP" altLang="en-US" dirty="0"/>
                  <a:t>比誘電率に依存</a:t>
                </a:r>
              </a:p>
            </p:txBody>
          </p:sp>
        </mc:Choice>
        <mc:Fallback xmlns="">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9336581" y="1819675"/>
                <a:ext cx="2311689" cy="646331"/>
              </a:xfrm>
              <a:prstGeom prst="rect">
                <a:avLst/>
              </a:prstGeom>
              <a:blipFill>
                <a:blip r:embed="rId10"/>
                <a:stretch>
                  <a:fillRect l="-2375" t="-3774" b="-16038"/>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F066BEF9-6175-0FBE-5711-03A3C4BA91FC}"/>
              </a:ext>
            </a:extLst>
          </p:cNvPr>
          <p:cNvSpPr txBox="1"/>
          <p:nvPr/>
        </p:nvSpPr>
        <p:spPr>
          <a:xfrm>
            <a:off x="0" y="455413"/>
            <a:ext cx="9144000" cy="338554"/>
          </a:xfrm>
          <a:prstGeom prst="rect">
            <a:avLst/>
          </a:prstGeom>
          <a:noFill/>
        </p:spPr>
        <p:txBody>
          <a:bodyPr wrap="square">
            <a:spAutoFit/>
          </a:bodyPr>
          <a:lstStyle/>
          <a:p>
            <a:pPr algn="ctr"/>
            <a:r>
              <a:rPr lang="ja-JP" altLang="en-US" sz="1600" dirty="0"/>
              <a:t>結論：</a:t>
            </a:r>
            <a:r>
              <a:rPr lang="en-US" altLang="ja-JP" sz="1600" dirty="0"/>
              <a:t>67GHz</a:t>
            </a:r>
            <a:r>
              <a:rPr lang="ja-JP" altLang="en-US" sz="1600" dirty="0"/>
              <a:t>まで鋭いピーク（高い</a:t>
            </a:r>
            <a:r>
              <a:rPr lang="en-US" altLang="ja-JP" sz="1600" dirty="0"/>
              <a:t>Q</a:t>
            </a:r>
            <a:r>
              <a:rPr lang="ja-JP" altLang="en-US" sz="1600" dirty="0"/>
              <a:t>値）を維持 ➡ 測定は安定・正常</a:t>
            </a:r>
          </a:p>
        </p:txBody>
      </p:sp>
      <p:cxnSp>
        <p:nvCxnSpPr>
          <p:cNvPr id="15" name="直線矢印コネクタ 14">
            <a:extLst>
              <a:ext uri="{FF2B5EF4-FFF2-40B4-BE49-F238E27FC236}">
                <a16:creationId xmlns:a16="http://schemas.microsoft.com/office/drawing/2014/main" id="{AF26CE83-2185-32CD-41D7-5EE4E48A710B}"/>
              </a:ext>
            </a:extLst>
          </p:cNvPr>
          <p:cNvCxnSpPr>
            <a:cxnSpLocks/>
            <a:stCxn id="8" idx="0"/>
          </p:cNvCxnSpPr>
          <p:nvPr/>
        </p:nvCxnSpPr>
        <p:spPr>
          <a:xfrm flipH="1" flipV="1">
            <a:off x="7749055" y="2142840"/>
            <a:ext cx="200354" cy="1116720"/>
          </a:xfrm>
          <a:prstGeom prst="straightConnector1">
            <a:avLst/>
          </a:prstGeom>
          <a:ln w="762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3" name="テキスト ボックス 22">
            <a:extLst>
              <a:ext uri="{FF2B5EF4-FFF2-40B4-BE49-F238E27FC236}">
                <a16:creationId xmlns:a16="http://schemas.microsoft.com/office/drawing/2014/main" id="{E326271E-BF96-496B-C98D-8E5395EA46AC}"/>
              </a:ext>
            </a:extLst>
          </p:cNvPr>
          <p:cNvSpPr txBox="1"/>
          <p:nvPr/>
        </p:nvSpPr>
        <p:spPr>
          <a:xfrm>
            <a:off x="198862" y="2736340"/>
            <a:ext cx="1682215" cy="584775"/>
          </a:xfrm>
          <a:prstGeom prst="rect">
            <a:avLst/>
          </a:prstGeom>
          <a:noFill/>
        </p:spPr>
        <p:txBody>
          <a:bodyPr wrap="square">
            <a:spAutoFit/>
          </a:bodyPr>
          <a:lstStyle/>
          <a:p>
            <a:r>
              <a:rPr lang="ja-JP" altLang="en-US" sz="1600" dirty="0"/>
              <a:t>➡ 値が大きいほど損失が小さい</a:t>
            </a:r>
          </a:p>
        </p:txBody>
      </p:sp>
      <p:sp>
        <p:nvSpPr>
          <p:cNvPr id="29" name="楕円 28">
            <a:extLst>
              <a:ext uri="{FF2B5EF4-FFF2-40B4-BE49-F238E27FC236}">
                <a16:creationId xmlns:a16="http://schemas.microsoft.com/office/drawing/2014/main" id="{73A36767-A466-E8E4-446C-7B0430BFB250}"/>
              </a:ext>
            </a:extLst>
          </p:cNvPr>
          <p:cNvSpPr/>
          <p:nvPr/>
        </p:nvSpPr>
        <p:spPr>
          <a:xfrm>
            <a:off x="7499289" y="1646029"/>
            <a:ext cx="499533" cy="550717"/>
          </a:xfrm>
          <a:prstGeom prst="ellipse">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5A457E9-E8E8-6441-BB09-A878349ABA95}"/>
              </a:ext>
            </a:extLst>
          </p:cNvPr>
          <p:cNvSpPr txBox="1"/>
          <p:nvPr/>
        </p:nvSpPr>
        <p:spPr>
          <a:xfrm>
            <a:off x="6864349" y="843626"/>
            <a:ext cx="2658533" cy="369332"/>
          </a:xfrm>
          <a:prstGeom prst="rect">
            <a:avLst/>
          </a:prstGeom>
          <a:noFill/>
        </p:spPr>
        <p:txBody>
          <a:bodyPr wrap="square">
            <a:spAutoFit/>
          </a:bodyPr>
          <a:lstStyle/>
          <a:p>
            <a:r>
              <a:rPr lang="en-US" altLang="ja-JP" dirty="0">
                <a:solidFill>
                  <a:schemeClr val="bg1">
                    <a:lumMod val="50000"/>
                  </a:schemeClr>
                </a:solidFill>
              </a:rPr>
              <a:t>※20</a:t>
            </a:r>
            <a:r>
              <a:rPr lang="ja-JP" altLang="en-US" dirty="0">
                <a:solidFill>
                  <a:schemeClr val="bg1">
                    <a:lumMod val="50000"/>
                  </a:schemeClr>
                </a:solidFill>
              </a:rPr>
              <a:t>回測定の平均値</a:t>
            </a: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857388"/>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857388"/>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a:t>測定結果②　</a:t>
            </a:r>
            <a:r>
              <a:rPr kumimoji="1" lang="ja-JP" altLang="en-US"/>
              <a:t>複素誘電率</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5952564" y="5515942"/>
                <a:ext cx="2856156" cy="1400640"/>
              </a:xfrm>
              <a:prstGeom prst="rect">
                <a:avLst/>
              </a:prstGeom>
              <a:noFill/>
            </p:spPr>
            <p:txBody>
              <a:bodyPr wrap="square">
                <a:spAutoFit/>
              </a:bodyPr>
              <a:lstStyle/>
              <a:p>
                <a:pPr>
                  <a:lnSpc>
                    <a:spcPct val="107000"/>
                  </a:lnSpc>
                  <a:spcAft>
                    <a:spcPts val="800"/>
                  </a:spcAft>
                </a:pPr>
                <a:r>
                  <a:rPr lang="en-US" altLang="ja-JP" sz="1400" dirty="0"/>
                  <a:t>S</a:t>
                </a:r>
                <a:r>
                  <a:rPr lang="ja-JP" altLang="en-US" sz="1400" dirty="0"/>
                  <a:t>パラメータの</a:t>
                </a:r>
                <a:r>
                  <a:rPr lang="en-US" altLang="ja-JP" sz="1400" dirty="0"/>
                  <a:t>Q</a:t>
                </a:r>
                <a:r>
                  <a:rPr lang="ja-JP" altLang="en-US" sz="1400" dirty="0"/>
                  <a:t>値から算出</a:t>
                </a:r>
                <a:br>
                  <a:rPr lang="en-US" altLang="ja-JP" sz="1400" b="0" i="1" kern="100" dirty="0">
                    <a:effectLst/>
                    <a:latin typeface="Cambria Math" panose="02040503050406030204" pitchFamily="18" charset="0"/>
                    <a:ea typeface="XITS Math" panose="02000503000000000000" pitchFamily="50" charset="0"/>
                    <a:cs typeface="XITS Math" panose="02000503000000000000" pitchFamily="50" charset="0"/>
                  </a:rPr>
                </a:br>
                <a14:m>
                  <m:oMath xmlns:m="http://schemas.openxmlformats.org/officeDocument/2006/math">
                    <m:acc>
                      <m:accPr>
                        <m:chr m:val="̇"/>
                        <m:ctrlPr>
                          <a:rPr lang="en-US" altLang="ja-JP" sz="1400" b="0" i="1" kern="100" smtClean="0">
                            <a:effectLst/>
                            <a:latin typeface="Cambria Math" panose="02040503050406030204" pitchFamily="18" charset="0"/>
                            <a:ea typeface="XITS Math" panose="02000503000000000000" pitchFamily="50" charset="0"/>
                            <a:cs typeface="XITS Math" panose="02000503000000000000" pitchFamily="50" charset="0"/>
                          </a:rPr>
                        </m:ctrlPr>
                      </m:accPr>
                      <m:e>
                        <m:sSub>
                          <m:sSub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Sub>
                      </m:e>
                    </m:acc>
                    <m:r>
                      <a:rPr lang="en-US" altLang="ja-JP" sz="14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4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4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oMath>
                </a14:m>
                <a:r>
                  <a:rPr lang="en-US" altLang="ja-JP" sz="1400" kern="100" dirty="0">
                    <a:latin typeface="XITS Math" panose="02000503000000000000" pitchFamily="50" charset="0"/>
                    <a:ea typeface="XITS Math" panose="02000503000000000000" pitchFamily="50" charset="0"/>
                    <a:cs typeface="XITS Math" panose="02000503000000000000" pitchFamily="50" charset="0"/>
                  </a:rPr>
                  <a:t> </a:t>
                </a:r>
                <a:br>
                  <a:rPr lang="en-US" altLang="ja-JP" sz="1400" kern="100" dirty="0">
                    <a:latin typeface="XITS Math" panose="02000503000000000000" pitchFamily="50" charset="0"/>
                    <a:ea typeface="XITS Math" panose="02000503000000000000" pitchFamily="50" charset="0"/>
                    <a:cs typeface="XITS Math" panose="02000503000000000000" pitchFamily="50" charset="0"/>
                  </a:rPr>
                </a:br>
                <a14:m>
                  <m:oMathPara xmlns:m="http://schemas.openxmlformats.org/officeDocument/2006/math">
                    <m:oMathParaPr>
                      <m:jc m:val="left"/>
                    </m:oMathParaPr>
                    <m:oMath xmlns:m="http://schemas.openxmlformats.org/officeDocument/2006/math">
                      <m:func>
                        <m:funcPr>
                          <m:ctrlPr>
                            <a:rPr lang="ar-AE" altLang="ja-JP" sz="1400" i="1" dirty="0">
                              <a:latin typeface="Cambria Math" panose="02040503050406030204" pitchFamily="18" charset="0"/>
                            </a:rPr>
                          </m:ctrlPr>
                        </m:funcPr>
                        <m:fName>
                          <m:r>
                            <m:rPr>
                              <m:sty m:val="p"/>
                            </m:rPr>
                            <a:rPr lang="en-US" altLang="ja-JP" sz="1400" dirty="0">
                              <a:latin typeface="Cambria Math" panose="02040503050406030204" pitchFamily="18" charset="0"/>
                            </a:rPr>
                            <m:t>tan</m:t>
                          </m:r>
                        </m:fName>
                        <m:e>
                          <m:r>
                            <a:rPr lang="ja-JP" altLang="ar-AE" sz="1400" i="1" dirty="0">
                              <a:latin typeface="Cambria Math" panose="02040503050406030204" pitchFamily="18" charset="0"/>
                            </a:rPr>
                            <m:t>𝛿</m:t>
                          </m:r>
                        </m:e>
                      </m:func>
                      <m:r>
                        <a:rPr lang="ar-AE" altLang="ja-JP" sz="1400" i="1" dirty="0">
                          <a:latin typeface="Cambria Math" panose="02040503050406030204" pitchFamily="18" charset="0"/>
                        </a:rPr>
                        <m:t>=</m:t>
                      </m:r>
                      <m:r>
                        <a:rPr lang="ja-JP" altLang="ar-AE" sz="1400" i="1" dirty="0">
                          <a:latin typeface="Cambria Math" panose="02040503050406030204" pitchFamily="18" charset="0"/>
                        </a:rPr>
                        <m:t>𝐾</m:t>
                      </m:r>
                      <m:d>
                        <m:dPr>
                          <m:ctrlPr>
                            <a:rPr lang="ar-AE" altLang="ja-JP" sz="1400" i="1" dirty="0">
                              <a:latin typeface="Cambria Math" panose="02040503050406030204" pitchFamily="18" charset="0"/>
                            </a:rPr>
                          </m:ctrlPr>
                        </m:dPr>
                        <m:e>
                          <m:f>
                            <m:fPr>
                              <m:ctrlPr>
                                <a:rPr lang="ar-AE" altLang="ja-JP" sz="1400" i="1" dirty="0">
                                  <a:latin typeface="Cambria Math" panose="02040503050406030204" pitchFamily="18" charset="0"/>
                                </a:rPr>
                              </m:ctrlPr>
                            </m:fPr>
                            <m:num>
                              <m:r>
                                <a:rPr lang="ar-AE" altLang="ja-JP" sz="1400" i="1" dirty="0">
                                  <a:latin typeface="Cambria Math" panose="02040503050406030204" pitchFamily="18" charset="0"/>
                                </a:rPr>
                                <m:t>1</m:t>
                              </m:r>
                            </m:num>
                            <m:den>
                              <m:sSub>
                                <m:sSubPr>
                                  <m:ctrlPr>
                                    <a:rPr lang="ar-AE" altLang="ja-JP" sz="1400" i="1" dirty="0" err="1">
                                      <a:latin typeface="Cambria Math" panose="02040503050406030204" pitchFamily="18" charset="0"/>
                                    </a:rPr>
                                  </m:ctrlPr>
                                </m:sSubPr>
                                <m:e>
                                  <m:r>
                                    <a:rPr lang="ja-JP" altLang="ar-AE" sz="1400" i="1" dirty="0" err="1">
                                      <a:latin typeface="Cambria Math" panose="02040503050406030204" pitchFamily="18" charset="0"/>
                                    </a:rPr>
                                    <m:t>𝑄</m:t>
                                  </m:r>
                                </m:e>
                                <m:sub>
                                  <m:r>
                                    <a:rPr lang="ja-JP" altLang="ar-AE" sz="1400" i="1" dirty="0" err="1">
                                      <a:latin typeface="Cambria Math" panose="02040503050406030204" pitchFamily="18" charset="0"/>
                                    </a:rPr>
                                    <m:t>𝑢</m:t>
                                  </m:r>
                                </m:sub>
                              </m:sSub>
                            </m:den>
                          </m:f>
                          <m:r>
                            <a:rPr lang="ar-AE" altLang="ja-JP" sz="1400" i="1" dirty="0">
                              <a:latin typeface="Cambria Math" panose="02040503050406030204" pitchFamily="18" charset="0"/>
                            </a:rPr>
                            <m:t>−</m:t>
                          </m:r>
                          <m:f>
                            <m:fPr>
                              <m:ctrlPr>
                                <a:rPr lang="ar-AE" altLang="ja-JP" sz="1400" i="1" dirty="0">
                                  <a:latin typeface="Cambria Math" panose="02040503050406030204" pitchFamily="18" charset="0"/>
                                </a:rPr>
                              </m:ctrlPr>
                            </m:fPr>
                            <m:num>
                              <m:r>
                                <a:rPr lang="ar-AE" altLang="ja-JP" sz="1400" i="1" dirty="0">
                                  <a:latin typeface="Cambria Math" panose="02040503050406030204" pitchFamily="18" charset="0"/>
                                </a:rPr>
                                <m:t>1</m:t>
                              </m:r>
                            </m:num>
                            <m:den>
                              <m:sSub>
                                <m:sSubPr>
                                  <m:ctrlPr>
                                    <a:rPr lang="ar-AE" altLang="ja-JP" sz="1400" i="1" dirty="0" err="1">
                                      <a:latin typeface="Cambria Math" panose="02040503050406030204" pitchFamily="18" charset="0"/>
                                    </a:rPr>
                                  </m:ctrlPr>
                                </m:sSubPr>
                                <m:e>
                                  <m:r>
                                    <a:rPr lang="ja-JP" altLang="ar-AE" sz="1400" i="1" dirty="0" err="1">
                                      <a:latin typeface="Cambria Math" panose="02040503050406030204" pitchFamily="18" charset="0"/>
                                    </a:rPr>
                                    <m:t>𝑄</m:t>
                                  </m:r>
                                </m:e>
                                <m:sub>
                                  <m:r>
                                    <a:rPr lang="ja-JP" altLang="ar-AE" sz="1400" i="1" dirty="0" err="1">
                                      <a:latin typeface="Cambria Math" panose="02040503050406030204" pitchFamily="18" charset="0"/>
                                    </a:rPr>
                                    <m:t>𝑐</m:t>
                                  </m:r>
                                </m:sub>
                              </m:sSub>
                            </m:den>
                          </m:f>
                        </m:e>
                      </m:d>
                    </m:oMath>
                  </m:oMathPara>
                </a14:m>
                <a:endParaRPr lang="ar-AE" altLang="ja-JP" sz="1400" dirty="0"/>
              </a:p>
              <a:p>
                <a:pPr>
                  <a:lnSpc>
                    <a:spcPct val="107000"/>
                  </a:lnSpc>
                  <a:spcAft>
                    <a:spcPts val="800"/>
                  </a:spcAft>
                </a:pPr>
                <a:endParaRPr lang="en-US" altLang="ja-JP" sz="14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5952564" y="5515942"/>
                <a:ext cx="2856156" cy="1400640"/>
              </a:xfrm>
              <a:prstGeom prst="rect">
                <a:avLst/>
              </a:prstGeom>
              <a:blipFill>
                <a:blip r:embed="rId7"/>
                <a:stretch>
                  <a:fillRect l="-640" t="-130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6E3CAD8-DC48-BECC-2C72-A7BDB06D5A23}"/>
              </a:ext>
            </a:extLst>
          </p:cNvPr>
          <p:cNvSpPr txBox="1"/>
          <p:nvPr/>
        </p:nvSpPr>
        <p:spPr>
          <a:xfrm>
            <a:off x="6287844" y="6216262"/>
            <a:ext cx="2645857" cy="307777"/>
          </a:xfrm>
          <a:prstGeom prst="rect">
            <a:avLst/>
          </a:prstGeom>
          <a:noFill/>
        </p:spPr>
        <p:txBody>
          <a:bodyPr wrap="square" anchor="t">
            <a:spAutoFit/>
          </a:bodyPr>
          <a:lstStyle/>
          <a:p>
            <a:endParaRPr sz="1400" dirty="0"/>
          </a:p>
        </p:txBody>
      </p:sp>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368983"/>
            <a:ext cx="3636004" cy="369332"/>
          </a:xfrm>
          <a:prstGeom prst="rect">
            <a:avLst/>
          </a:prstGeom>
          <a:noFill/>
        </p:spPr>
        <p:txBody>
          <a:bodyPr wrap="square" anchor="t">
            <a:spAutoFit/>
          </a:bodyPr>
          <a:lstStyle/>
          <a:p>
            <a:endParaRPr dirty="0"/>
          </a:p>
        </p:txBody>
      </p:sp>
      <p:sp>
        <p:nvSpPr>
          <p:cNvPr id="9" name="テキスト ボックス 8">
            <a:extLst>
              <a:ext uri="{FF2B5EF4-FFF2-40B4-BE49-F238E27FC236}">
                <a16:creationId xmlns:a16="http://schemas.microsoft.com/office/drawing/2014/main" id="{60B2235C-5704-78C8-4D75-9BE15DB7EE2F}"/>
              </a:ext>
            </a:extLst>
          </p:cNvPr>
          <p:cNvSpPr txBox="1"/>
          <p:nvPr/>
        </p:nvSpPr>
        <p:spPr>
          <a:xfrm>
            <a:off x="0" y="427367"/>
            <a:ext cx="9144000" cy="338554"/>
          </a:xfrm>
          <a:prstGeom prst="rect">
            <a:avLst/>
          </a:prstGeom>
          <a:noFill/>
        </p:spPr>
        <p:txBody>
          <a:bodyPr wrap="square">
            <a:spAutoFit/>
          </a:bodyPr>
          <a:lstStyle/>
          <a:p>
            <a:pPr algn="ctr"/>
            <a:r>
              <a:rPr lang="ja-JP" altLang="en-US" sz="1600" dirty="0"/>
              <a:t>結論：測定結果は既報の特性と整合 ➡ 本測定手法の妥当性を確認</a:t>
            </a:r>
          </a:p>
        </p:txBody>
      </p:sp>
      <p:sp>
        <p:nvSpPr>
          <p:cNvPr id="14" name="テキスト ボックス 13">
            <a:extLst>
              <a:ext uri="{FF2B5EF4-FFF2-40B4-BE49-F238E27FC236}">
                <a16:creationId xmlns:a16="http://schemas.microsoft.com/office/drawing/2014/main" id="{A5D388FC-2C36-64B2-95D2-4F2C489F6EC9}"/>
              </a:ext>
            </a:extLst>
          </p:cNvPr>
          <p:cNvSpPr txBox="1"/>
          <p:nvPr/>
        </p:nvSpPr>
        <p:spPr>
          <a:xfrm>
            <a:off x="1037123" y="2229024"/>
            <a:ext cx="2976612" cy="369332"/>
          </a:xfrm>
          <a:prstGeom prst="rect">
            <a:avLst/>
          </a:prstGeom>
          <a:solidFill>
            <a:schemeClr val="bg1">
              <a:alpha val="75000"/>
            </a:schemeClr>
          </a:solidFill>
        </p:spPr>
        <p:txBody>
          <a:bodyPr wrap="square">
            <a:spAutoFit/>
          </a:bodyPr>
          <a:lstStyle/>
          <a:p>
            <a:pPr algn="ctr"/>
            <a:r>
              <a:rPr lang="ja-JP" altLang="en-US" dirty="0"/>
              <a:t>ほぼ一定（平均 約</a:t>
            </a:r>
            <a:r>
              <a:rPr lang="en-US" altLang="ja-JP" dirty="0"/>
              <a:t>3.59</a:t>
            </a:r>
            <a:r>
              <a:rPr lang="ja-JP" altLang="en-US" dirty="0"/>
              <a:t>）</a:t>
            </a:r>
          </a:p>
        </p:txBody>
      </p:sp>
      <p:sp>
        <p:nvSpPr>
          <p:cNvPr id="17" name="テキスト ボックス 16">
            <a:extLst>
              <a:ext uri="{FF2B5EF4-FFF2-40B4-BE49-F238E27FC236}">
                <a16:creationId xmlns:a16="http://schemas.microsoft.com/office/drawing/2014/main" id="{C569DA3F-2926-67C6-AAE3-705F8852DB3E}"/>
              </a:ext>
            </a:extLst>
          </p:cNvPr>
          <p:cNvSpPr txBox="1"/>
          <p:nvPr/>
        </p:nvSpPr>
        <p:spPr>
          <a:xfrm>
            <a:off x="5712864" y="3820758"/>
            <a:ext cx="2976612" cy="369332"/>
          </a:xfrm>
          <a:prstGeom prst="rect">
            <a:avLst/>
          </a:prstGeom>
          <a:solidFill>
            <a:schemeClr val="bg1">
              <a:alpha val="75000"/>
            </a:schemeClr>
          </a:solidFill>
        </p:spPr>
        <p:txBody>
          <a:bodyPr wrap="square">
            <a:spAutoFit/>
          </a:bodyPr>
          <a:lstStyle/>
          <a:p>
            <a:pPr algn="ctr"/>
            <a:r>
              <a:rPr lang="ja-JP" altLang="en-US" dirty="0"/>
              <a:t>周波数に比例して増加</a:t>
            </a:r>
          </a:p>
        </p:txBody>
      </p:sp>
      <p:sp>
        <p:nvSpPr>
          <p:cNvPr id="21" name="テキスト ボックス 20">
            <a:extLst>
              <a:ext uri="{FF2B5EF4-FFF2-40B4-BE49-F238E27FC236}">
                <a16:creationId xmlns:a16="http://schemas.microsoft.com/office/drawing/2014/main" id="{C0390F0B-A2A3-684C-17A0-4F53C09F556F}"/>
              </a:ext>
            </a:extLst>
          </p:cNvPr>
          <p:cNvSpPr txBox="1"/>
          <p:nvPr/>
        </p:nvSpPr>
        <p:spPr>
          <a:xfrm>
            <a:off x="797963" y="5569931"/>
            <a:ext cx="4914901" cy="646331"/>
          </a:xfrm>
          <a:prstGeom prst="rect">
            <a:avLst/>
          </a:prstGeom>
          <a:noFill/>
        </p:spPr>
        <p:txBody>
          <a:bodyPr wrap="square">
            <a:spAutoFit/>
          </a:bodyPr>
          <a:lstStyle/>
          <a:p>
            <a:r>
              <a:rPr lang="ja-JP" altLang="en-US" dirty="0"/>
              <a:t>➡ この値で次の</a:t>
            </a:r>
            <a:br>
              <a:rPr lang="en-US" altLang="ja-JP" dirty="0"/>
            </a:br>
            <a:r>
              <a:rPr lang="en-US" altLang="ja-JP" dirty="0"/>
              <a:t>【</a:t>
            </a:r>
            <a:r>
              <a:rPr lang="ja-JP" altLang="en-US" dirty="0"/>
              <a:t>実効導電率（表面粗さの影響）</a:t>
            </a:r>
            <a:r>
              <a:rPr lang="en-US" altLang="ja-JP" dirty="0"/>
              <a:t>】</a:t>
            </a:r>
            <a:r>
              <a:rPr lang="ja-JP" altLang="en-US" dirty="0"/>
              <a:t>の評価へ</a:t>
            </a:r>
          </a:p>
        </p:txBody>
      </p:sp>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B366DCA50AAE04BBD76DE947E40B5C8" ma:contentTypeVersion="4" ma:contentTypeDescription="新しいドキュメントを作成します。" ma:contentTypeScope="" ma:versionID="3825dfa84b3eb712724447fa1fb3b4d3">
  <xsd:schema xmlns:xsd="http://www.w3.org/2001/XMLSchema" xmlns:xs="http://www.w3.org/2001/XMLSchema" xmlns:p="http://schemas.microsoft.com/office/2006/metadata/properties" xmlns:ns2="45fe5d81-37b9-4a18-9842-aa7d650383c6" targetNamespace="http://schemas.microsoft.com/office/2006/metadata/properties" ma:root="true" ma:fieldsID="6de50af31b05ee29fbb6b8e893e37e8a" ns2:_="">
    <xsd:import namespace="45fe5d81-37b9-4a18-9842-aa7d650383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fe5d81-37b9-4a18-9842-aa7d650383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502642-D094-4460-9A0D-16E62214348A}">
  <ds:schemaRefs>
    <ds:schemaRef ds:uri="45fe5d81-37b9-4a18-9842-aa7d650383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5fe5d81-37b9-4a18-9842-aa7d650383c6"/>
    <ds:schemaRef ds:uri="http://www.w3.org/XML/1998/namespace"/>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688</TotalTime>
  <Words>3239</Words>
  <Application>Microsoft Office PowerPoint</Application>
  <PresentationFormat>画面に合わせる (4:3)</PresentationFormat>
  <Paragraphs>238</Paragraphs>
  <Slides>13</Slides>
  <Notes>13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vt:i4>
      </vt:variant>
    </vt:vector>
  </HeadingPairs>
  <TitlesOfParts>
    <vt:vector size="22" baseType="lpstr">
      <vt:lpstr>ＭＳ Ｐゴシック</vt:lpstr>
      <vt:lpstr>メイリオ</vt:lpstr>
      <vt:lpstr>游ゴシック</vt:lpstr>
      <vt:lpstr>游明朝</vt:lpstr>
      <vt:lpstr>Arial</vt:lpstr>
      <vt:lpstr>Cambria Math</vt:lpstr>
      <vt:lpstr>Times New Roman</vt:lpstr>
      <vt:lpstr>XITS Math</vt:lpstr>
      <vt:lpstr>Office テーマ</vt:lpstr>
      <vt:lpstr> BCDRを用いた基板の誘電損失と 表面粗さによる電気伝導性の測定</vt:lpstr>
      <vt:lpstr>研究の背景</vt:lpstr>
      <vt:lpstr>表皮効果と表面粗さの関係</vt:lpstr>
      <vt:lpstr>本研究の目的</vt:lpstr>
      <vt:lpstr>測定対象の材料</vt:lpstr>
      <vt:lpstr>BCDR法による測定方法</vt:lpstr>
      <vt:lpstr>測定精度の担保</vt:lpstr>
      <vt:lpstr>測定結果①　Sパラメータ</vt:lpstr>
      <vt:lpstr>測定結果②　複素誘電率</vt:lpstr>
      <vt:lpstr>測定結果③　実効導電率</vt:lpstr>
      <vt:lpstr>減衰定数の算出結果</vt:lpstr>
      <vt:lpstr>今後の展望</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21</cp:revision>
  <cp:lastPrinted>2025-11-18T05:53:12Z</cp:lastPrinted>
  <dcterms:created xsi:type="dcterms:W3CDTF">2025-09-24T05:03:45Z</dcterms:created>
  <dcterms:modified xsi:type="dcterms:W3CDTF">2026-02-19T18:58:29Z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0x010100AB366DCA50AAE04BBD76DE947E40B5C8</vt:lpwstr>
  </property>
  <property fmtid="{D5CDD505-2E9C-101B-9397-08002B2CF9AE}" pid="3" name="MediaServiceImageTags">
    <vt:lpwstr/>
  </property>
</Properties>
</file>